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46" r:id="rId3"/>
    <p:sldId id="347" r:id="rId4"/>
    <p:sldId id="315" r:id="rId5"/>
    <p:sldId id="349" r:id="rId6"/>
    <p:sldId id="348" r:id="rId7"/>
    <p:sldId id="319" r:id="rId8"/>
    <p:sldId id="312" r:id="rId9"/>
    <p:sldId id="259" r:id="rId10"/>
    <p:sldId id="350" r:id="rId11"/>
    <p:sldId id="351" r:id="rId12"/>
    <p:sldId id="320" r:id="rId13"/>
    <p:sldId id="330" r:id="rId14"/>
    <p:sldId id="321" r:id="rId15"/>
    <p:sldId id="322" r:id="rId16"/>
    <p:sldId id="260" r:id="rId17"/>
    <p:sldId id="324" r:id="rId18"/>
    <p:sldId id="325" r:id="rId19"/>
    <p:sldId id="326" r:id="rId20"/>
    <p:sldId id="327" r:id="rId21"/>
    <p:sldId id="262" r:id="rId22"/>
    <p:sldId id="263" r:id="rId23"/>
    <p:sldId id="264" r:id="rId24"/>
    <p:sldId id="265" r:id="rId25"/>
    <p:sldId id="328" r:id="rId26"/>
    <p:sldId id="329" r:id="rId27"/>
    <p:sldId id="335" r:id="rId28"/>
    <p:sldId id="338" r:id="rId29"/>
    <p:sldId id="344" r:id="rId30"/>
    <p:sldId id="339" r:id="rId31"/>
    <p:sldId id="340" r:id="rId32"/>
    <p:sldId id="341" r:id="rId33"/>
    <p:sldId id="342" r:id="rId34"/>
    <p:sldId id="343" r:id="rId35"/>
    <p:sldId id="266" r:id="rId36"/>
    <p:sldId id="306" r:id="rId37"/>
    <p:sldId id="270" r:id="rId38"/>
    <p:sldId id="271" r:id="rId39"/>
    <p:sldId id="301" r:id="rId40"/>
    <p:sldId id="289" r:id="rId41"/>
    <p:sldId id="310" r:id="rId42"/>
    <p:sldId id="307" r:id="rId43"/>
    <p:sldId id="352" r:id="rId44"/>
    <p:sldId id="353" r:id="rId45"/>
    <p:sldId id="354" r:id="rId46"/>
    <p:sldId id="355" r:id="rId47"/>
    <p:sldId id="356" r:id="rId48"/>
    <p:sldId id="283" r:id="rId49"/>
    <p:sldId id="284" r:id="rId50"/>
    <p:sldId id="286" r:id="rId51"/>
    <p:sldId id="304" r:id="rId52"/>
    <p:sldId id="287" r:id="rId53"/>
    <p:sldId id="288" r:id="rId54"/>
    <p:sldId id="293" r:id="rId55"/>
    <p:sldId id="303" r:id="rId56"/>
    <p:sldId id="295" r:id="rId57"/>
    <p:sldId id="296" r:id="rId58"/>
    <p:sldId id="358" r:id="rId59"/>
    <p:sldId id="331" r:id="rId60"/>
    <p:sldId id="357" r:id="rId61"/>
    <p:sldId id="334" r:id="rId62"/>
    <p:sldId id="336" r:id="rId63"/>
    <p:sldId id="345" r:id="rId64"/>
    <p:sldId id="297" r:id="rId6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33CC33"/>
    <a:srgbClr val="E53D09"/>
    <a:srgbClr val="0066A6"/>
    <a:srgbClr val="C7EAFB"/>
    <a:srgbClr val="C7E4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3" autoAdjust="0"/>
    <p:restoredTop sz="85793" autoAdjust="0"/>
  </p:normalViewPr>
  <p:slideViewPr>
    <p:cSldViewPr snapToGrid="0">
      <p:cViewPr varScale="1">
        <p:scale>
          <a:sx n="62" d="100"/>
          <a:sy n="62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85EE9-0CA0-4F9D-AE44-0ABA929C37F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F9C597-D7A3-4FB6-823C-38CD55557351}">
      <dgm:prSet phldrT="[Texto]" custT="1"/>
      <dgm:spPr/>
      <dgm:t>
        <a:bodyPr/>
        <a:lstStyle/>
        <a:p>
          <a:r>
            <a:rPr lang="pt-BR" sz="1600" b="1" dirty="0"/>
            <a:t>2017</a:t>
          </a:r>
        </a:p>
      </dgm:t>
    </dgm:pt>
    <dgm:pt modelId="{24019C17-1510-4343-8D80-EADD93666307}" type="parTrans" cxnId="{1ECB402F-624C-4E46-AAB9-C02167DE1E30}">
      <dgm:prSet/>
      <dgm:spPr/>
      <dgm:t>
        <a:bodyPr/>
        <a:lstStyle/>
        <a:p>
          <a:endParaRPr lang="pt-BR"/>
        </a:p>
      </dgm:t>
    </dgm:pt>
    <dgm:pt modelId="{27E31F86-19DF-4622-8CEF-FD0C74C40425}" type="sibTrans" cxnId="{1ECB402F-624C-4E46-AAB9-C02167DE1E30}">
      <dgm:prSet/>
      <dgm:spPr/>
      <dgm:t>
        <a:bodyPr/>
        <a:lstStyle/>
        <a:p>
          <a:endParaRPr lang="pt-BR"/>
        </a:p>
      </dgm:t>
    </dgm:pt>
    <dgm:pt modelId="{10BFE169-77E0-404E-B96D-3DE20027F9C9}">
      <dgm:prSet phldrT="[Texto]" custT="1"/>
      <dgm:spPr/>
      <dgm:t>
        <a:bodyPr/>
        <a:lstStyle/>
        <a:p>
          <a:r>
            <a:rPr lang="pt-BR" sz="1600" dirty="0"/>
            <a:t>Lançamento</a:t>
          </a:r>
        </a:p>
      </dgm:t>
    </dgm:pt>
    <dgm:pt modelId="{0940526C-CABF-4452-B70D-C444EC432F8A}" type="parTrans" cxnId="{02E9409B-0EFA-461D-9884-656BB65FD196}">
      <dgm:prSet/>
      <dgm:spPr/>
      <dgm:t>
        <a:bodyPr/>
        <a:lstStyle/>
        <a:p>
          <a:endParaRPr lang="pt-BR"/>
        </a:p>
      </dgm:t>
    </dgm:pt>
    <dgm:pt modelId="{9E232595-DAA5-4123-A235-27853B99361C}" type="sibTrans" cxnId="{02E9409B-0EFA-461D-9884-656BB65FD196}">
      <dgm:prSet/>
      <dgm:spPr/>
      <dgm:t>
        <a:bodyPr/>
        <a:lstStyle/>
        <a:p>
          <a:endParaRPr lang="pt-BR"/>
        </a:p>
      </dgm:t>
    </dgm:pt>
    <dgm:pt modelId="{1096E3B5-6278-453C-B343-46DEA0A1AC1F}">
      <dgm:prSet phldrT="[Texto]" custT="1"/>
      <dgm:spPr/>
      <dgm:t>
        <a:bodyPr/>
        <a:lstStyle/>
        <a:p>
          <a:r>
            <a:rPr lang="pt-BR" sz="1600" dirty="0"/>
            <a:t> Adesão</a:t>
          </a:r>
        </a:p>
      </dgm:t>
    </dgm:pt>
    <dgm:pt modelId="{CAC0EF45-D5E1-4684-85D0-D2E6B392C8A7}" type="parTrans" cxnId="{347CC46B-C710-4E01-833B-76AAA9824975}">
      <dgm:prSet/>
      <dgm:spPr/>
      <dgm:t>
        <a:bodyPr/>
        <a:lstStyle/>
        <a:p>
          <a:endParaRPr lang="pt-BR"/>
        </a:p>
      </dgm:t>
    </dgm:pt>
    <dgm:pt modelId="{A93ED655-AD14-4818-8357-38C449D8894E}" type="sibTrans" cxnId="{347CC46B-C710-4E01-833B-76AAA9824975}">
      <dgm:prSet/>
      <dgm:spPr/>
      <dgm:t>
        <a:bodyPr/>
        <a:lstStyle/>
        <a:p>
          <a:endParaRPr lang="pt-BR"/>
        </a:p>
      </dgm:t>
    </dgm:pt>
    <dgm:pt modelId="{C6872F65-2A10-42A7-B90F-C2B62981F507}">
      <dgm:prSet phldrT="[Texto]" custT="1"/>
      <dgm:spPr/>
      <dgm:t>
        <a:bodyPr/>
        <a:lstStyle/>
        <a:p>
          <a:r>
            <a:rPr lang="pt-BR" sz="1600" b="1" dirty="0"/>
            <a:t>2018</a:t>
          </a:r>
        </a:p>
      </dgm:t>
    </dgm:pt>
    <dgm:pt modelId="{2950DF38-89ED-4203-9273-2215DB3C9295}" type="parTrans" cxnId="{9E6B1246-9B47-4EDC-B8AE-D13EB605A258}">
      <dgm:prSet/>
      <dgm:spPr/>
      <dgm:t>
        <a:bodyPr/>
        <a:lstStyle/>
        <a:p>
          <a:endParaRPr lang="pt-BR"/>
        </a:p>
      </dgm:t>
    </dgm:pt>
    <dgm:pt modelId="{56A658C0-CC45-4771-8E5C-0774785E81C4}" type="sibTrans" cxnId="{9E6B1246-9B47-4EDC-B8AE-D13EB605A258}">
      <dgm:prSet/>
      <dgm:spPr/>
      <dgm:t>
        <a:bodyPr/>
        <a:lstStyle/>
        <a:p>
          <a:endParaRPr lang="pt-BR"/>
        </a:p>
      </dgm:t>
    </dgm:pt>
    <dgm:pt modelId="{508065D3-1FD9-49A2-87D9-28A96BC8E5CB}">
      <dgm:prSet phldrT="[Texto]" custT="1"/>
      <dgm:spPr/>
      <dgm:t>
        <a:bodyPr/>
        <a:lstStyle/>
        <a:p>
          <a:r>
            <a:rPr lang="pt-BR" sz="1600" b="1" dirty="0"/>
            <a:t>2020</a:t>
          </a:r>
        </a:p>
      </dgm:t>
    </dgm:pt>
    <dgm:pt modelId="{E5B32D12-8C99-44A3-9088-28385A657BB4}" type="parTrans" cxnId="{BDFAF325-F092-48B6-9727-4CFD05DE8C71}">
      <dgm:prSet/>
      <dgm:spPr/>
      <dgm:t>
        <a:bodyPr/>
        <a:lstStyle/>
        <a:p>
          <a:endParaRPr lang="pt-BR"/>
        </a:p>
      </dgm:t>
    </dgm:pt>
    <dgm:pt modelId="{CE6E3770-ED3C-406E-B362-A157BC4F3BEE}" type="sibTrans" cxnId="{BDFAF325-F092-48B6-9727-4CFD05DE8C71}">
      <dgm:prSet/>
      <dgm:spPr/>
      <dgm:t>
        <a:bodyPr/>
        <a:lstStyle/>
        <a:p>
          <a:endParaRPr lang="pt-BR"/>
        </a:p>
      </dgm:t>
    </dgm:pt>
    <dgm:pt modelId="{1A87191B-8F8C-4D20-97C9-B0DF1E900D94}">
      <dgm:prSet phldrT="[Texto]" custT="1"/>
      <dgm:spPr/>
      <dgm:t>
        <a:bodyPr/>
        <a:lstStyle/>
        <a:p>
          <a:r>
            <a:rPr lang="pt-BR" sz="1600" b="1" dirty="0">
              <a:solidFill>
                <a:schemeClr val="accent2">
                  <a:lumMod val="50000"/>
                </a:schemeClr>
              </a:solidFill>
            </a:rPr>
            <a:t>2 FC</a:t>
          </a:r>
        </a:p>
      </dgm:t>
    </dgm:pt>
    <dgm:pt modelId="{9807170F-AEC3-4E25-95D4-99E54AEF9FEB}" type="parTrans" cxnId="{4B709A23-9E3E-4414-A043-5C0B5111A756}">
      <dgm:prSet/>
      <dgm:spPr/>
      <dgm:t>
        <a:bodyPr/>
        <a:lstStyle/>
        <a:p>
          <a:endParaRPr lang="pt-BR"/>
        </a:p>
      </dgm:t>
    </dgm:pt>
    <dgm:pt modelId="{61F06603-EBA6-4199-A206-BA123C852F27}" type="sibTrans" cxnId="{4B709A23-9E3E-4414-A043-5C0B5111A756}">
      <dgm:prSet/>
      <dgm:spPr/>
      <dgm:t>
        <a:bodyPr/>
        <a:lstStyle/>
        <a:p>
          <a:endParaRPr lang="pt-BR"/>
        </a:p>
      </dgm:t>
    </dgm:pt>
    <dgm:pt modelId="{EBA57F42-7085-4405-BC22-F92BCC2980A8}">
      <dgm:prSet phldrT="[Texto]" custT="1"/>
      <dgm:spPr/>
      <dgm:t>
        <a:bodyPr/>
        <a:lstStyle/>
        <a:p>
          <a:r>
            <a:rPr lang="pt-BR" sz="1600" b="1" dirty="0">
              <a:solidFill>
                <a:srgbClr val="00B0F0"/>
              </a:solidFill>
            </a:rPr>
            <a:t>Certificação</a:t>
          </a:r>
        </a:p>
      </dgm:t>
    </dgm:pt>
    <dgm:pt modelId="{F0803D45-B2B6-4E7B-A9B6-8648D3072A42}" type="parTrans" cxnId="{64083CA7-FF01-4AF6-BD63-D4C2570A3998}">
      <dgm:prSet/>
      <dgm:spPr/>
      <dgm:t>
        <a:bodyPr/>
        <a:lstStyle/>
        <a:p>
          <a:endParaRPr lang="pt-BR"/>
        </a:p>
      </dgm:t>
    </dgm:pt>
    <dgm:pt modelId="{3C66947D-155D-4BA1-9FB5-424B15D60850}" type="sibTrans" cxnId="{64083CA7-FF01-4AF6-BD63-D4C2570A3998}">
      <dgm:prSet/>
      <dgm:spPr/>
      <dgm:t>
        <a:bodyPr/>
        <a:lstStyle/>
        <a:p>
          <a:endParaRPr lang="pt-BR"/>
        </a:p>
      </dgm:t>
    </dgm:pt>
    <dgm:pt modelId="{F3FB4012-16C3-4C8F-AF5D-14FED630B85F}">
      <dgm:prSet custT="1"/>
      <dgm:spPr/>
      <dgm:t>
        <a:bodyPr/>
        <a:lstStyle/>
        <a:p>
          <a:r>
            <a:rPr lang="pt-BR" sz="1600" b="1" dirty="0"/>
            <a:t>2019</a:t>
          </a:r>
        </a:p>
      </dgm:t>
    </dgm:pt>
    <dgm:pt modelId="{721DA8A9-E5AC-4C1B-BF71-BCEFC3D88DF8}" type="parTrans" cxnId="{40476FC8-3D86-4F6E-BDA4-D713B053BBEB}">
      <dgm:prSet/>
      <dgm:spPr/>
      <dgm:t>
        <a:bodyPr/>
        <a:lstStyle/>
        <a:p>
          <a:endParaRPr lang="pt-BR"/>
        </a:p>
      </dgm:t>
    </dgm:pt>
    <dgm:pt modelId="{0FC57EA3-5F02-45E8-8E4F-578ABF3F676E}" type="sibTrans" cxnId="{40476FC8-3D86-4F6E-BDA4-D713B053BBEB}">
      <dgm:prSet/>
      <dgm:spPr/>
      <dgm:t>
        <a:bodyPr/>
        <a:lstStyle/>
        <a:p>
          <a:endParaRPr lang="pt-BR"/>
        </a:p>
      </dgm:t>
    </dgm:pt>
    <dgm:pt modelId="{89CB1906-2578-44B2-9651-8309995D295A}">
      <dgm:prSet phldrT="[Texto]" custT="1"/>
      <dgm:spPr/>
      <dgm:t>
        <a:bodyPr/>
        <a:lstStyle/>
        <a:p>
          <a:r>
            <a:rPr lang="pt-BR" sz="1600" dirty="0">
              <a:solidFill>
                <a:srgbClr val="00B0F0"/>
              </a:solidFill>
            </a:rPr>
            <a:t>1º Encontro de Capacitação (presencial)</a:t>
          </a:r>
        </a:p>
      </dgm:t>
    </dgm:pt>
    <dgm:pt modelId="{75882459-1EAE-41F2-BF8A-8338D4382834}" type="parTrans" cxnId="{5817CBBE-F9B2-4AAC-AF8F-00BB82D77473}">
      <dgm:prSet/>
      <dgm:spPr/>
      <dgm:t>
        <a:bodyPr/>
        <a:lstStyle/>
        <a:p>
          <a:endParaRPr lang="pt-BR"/>
        </a:p>
      </dgm:t>
    </dgm:pt>
    <dgm:pt modelId="{1B1419C7-E9DA-41E2-A833-FA2B8692C0F8}" type="sibTrans" cxnId="{5817CBBE-F9B2-4AAC-AF8F-00BB82D77473}">
      <dgm:prSet/>
      <dgm:spPr/>
      <dgm:t>
        <a:bodyPr/>
        <a:lstStyle/>
        <a:p>
          <a:endParaRPr lang="pt-BR"/>
        </a:p>
      </dgm:t>
    </dgm:pt>
    <dgm:pt modelId="{A317373D-0B79-4DC3-A0CC-68B994B1F9EB}">
      <dgm:prSet phldrT="[Texto]" custT="1"/>
      <dgm:spPr/>
      <dgm:t>
        <a:bodyPr/>
        <a:lstStyle/>
        <a:p>
          <a:r>
            <a:rPr lang="pt-BR" sz="1600" dirty="0"/>
            <a:t> </a:t>
          </a:r>
          <a:r>
            <a:rPr lang="pt-BR" sz="1600" b="1" dirty="0">
              <a:solidFill>
                <a:schemeClr val="accent3">
                  <a:lumMod val="50000"/>
                </a:schemeClr>
              </a:solidFill>
            </a:rPr>
            <a:t>Avaliação</a:t>
          </a:r>
        </a:p>
      </dgm:t>
    </dgm:pt>
    <dgm:pt modelId="{2C5FC2EC-703D-4D62-8B67-3D01BF40C333}" type="parTrans" cxnId="{48BFA405-A096-48CC-94F3-D104A2CEFB5A}">
      <dgm:prSet/>
      <dgm:spPr/>
      <dgm:t>
        <a:bodyPr/>
        <a:lstStyle/>
        <a:p>
          <a:endParaRPr lang="pt-BR"/>
        </a:p>
      </dgm:t>
    </dgm:pt>
    <dgm:pt modelId="{FB921266-22E2-4341-A14E-3BC279AC4BAC}" type="sibTrans" cxnId="{48BFA405-A096-48CC-94F3-D104A2CEFB5A}">
      <dgm:prSet/>
      <dgm:spPr/>
      <dgm:t>
        <a:bodyPr/>
        <a:lstStyle/>
        <a:p>
          <a:endParaRPr lang="pt-BR"/>
        </a:p>
      </dgm:t>
    </dgm:pt>
    <dgm:pt modelId="{004C6F2E-E456-445E-B053-3D253509D047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400" dirty="0">
              <a:solidFill>
                <a:srgbClr val="00B0F0"/>
              </a:solidFill>
            </a:rPr>
            <a:t>2º Encontro capacitação (presencial)</a:t>
          </a:r>
        </a:p>
      </dgm:t>
    </dgm:pt>
    <dgm:pt modelId="{CF89EA70-269D-4C2E-BE47-8798F1412C9B}" type="parTrans" cxnId="{C19EC46F-8C31-4E95-9130-6DA8439D98ED}">
      <dgm:prSet/>
      <dgm:spPr/>
      <dgm:t>
        <a:bodyPr/>
        <a:lstStyle/>
        <a:p>
          <a:endParaRPr lang="pt-BR"/>
        </a:p>
      </dgm:t>
    </dgm:pt>
    <dgm:pt modelId="{F025F504-9284-43C1-891B-62A6AEE8DC42}" type="sibTrans" cxnId="{C19EC46F-8C31-4E95-9130-6DA8439D98ED}">
      <dgm:prSet/>
      <dgm:spPr/>
      <dgm:t>
        <a:bodyPr/>
        <a:lstStyle/>
        <a:p>
          <a:endParaRPr lang="pt-BR"/>
        </a:p>
      </dgm:t>
    </dgm:pt>
    <dgm:pt modelId="{B1D4F08E-84DF-4E04-BD0E-D867E1499764}">
      <dgm:prSet custT="1"/>
      <dgm:spPr/>
      <dgm:t>
        <a:bodyPr/>
        <a:lstStyle/>
        <a:p>
          <a:r>
            <a:rPr lang="pt-BR" sz="1400" dirty="0"/>
            <a:t>Linha de Base</a:t>
          </a:r>
        </a:p>
      </dgm:t>
    </dgm:pt>
    <dgm:pt modelId="{797D72F6-3559-41F2-8A8B-0B79910B1923}" type="parTrans" cxnId="{861E3529-C75C-471C-B6DD-A03727F169EB}">
      <dgm:prSet/>
      <dgm:spPr/>
      <dgm:t>
        <a:bodyPr/>
        <a:lstStyle/>
        <a:p>
          <a:endParaRPr lang="pt-BR"/>
        </a:p>
      </dgm:t>
    </dgm:pt>
    <dgm:pt modelId="{4C752B6C-AF57-4AE7-AAF7-1AC83E71D040}" type="sibTrans" cxnId="{861E3529-C75C-471C-B6DD-A03727F169EB}">
      <dgm:prSet/>
      <dgm:spPr/>
      <dgm:t>
        <a:bodyPr/>
        <a:lstStyle/>
        <a:p>
          <a:endParaRPr lang="pt-BR"/>
        </a:p>
      </dgm:t>
    </dgm:pt>
    <dgm:pt modelId="{48AD71FD-F1CB-4EDF-94C7-90EE97B9C6A0}">
      <dgm:prSet custT="1"/>
      <dgm:spPr/>
      <dgm:t>
        <a:bodyPr/>
        <a:lstStyle/>
        <a:p>
          <a:r>
            <a:rPr lang="pt-BR" sz="1400" b="1" dirty="0">
              <a:solidFill>
                <a:schemeClr val="accent2">
                  <a:lumMod val="50000"/>
                </a:schemeClr>
              </a:solidFill>
            </a:rPr>
            <a:t>1 Fórum Comunitário</a:t>
          </a:r>
        </a:p>
      </dgm:t>
    </dgm:pt>
    <dgm:pt modelId="{3E24EA7A-C02C-4668-80A8-2D0BE0CC4C91}" type="parTrans" cxnId="{07950C3F-ED6A-4141-BEB8-2591E04CF498}">
      <dgm:prSet/>
      <dgm:spPr/>
      <dgm:t>
        <a:bodyPr/>
        <a:lstStyle/>
        <a:p>
          <a:endParaRPr lang="pt-BR"/>
        </a:p>
      </dgm:t>
    </dgm:pt>
    <dgm:pt modelId="{6FF976C5-55EE-46B3-8789-E8504B70C44D}" type="sibTrans" cxnId="{07950C3F-ED6A-4141-BEB8-2591E04CF498}">
      <dgm:prSet/>
      <dgm:spPr/>
      <dgm:t>
        <a:bodyPr/>
        <a:lstStyle/>
        <a:p>
          <a:endParaRPr lang="pt-BR"/>
        </a:p>
      </dgm:t>
    </dgm:pt>
    <dgm:pt modelId="{4BA1AFBB-1472-4B07-9FD1-8CD9E575DE18}">
      <dgm:prSet custT="1"/>
      <dgm:spPr/>
      <dgm:t>
        <a:bodyPr/>
        <a:lstStyle/>
        <a:p>
          <a:r>
            <a:rPr lang="pt-BR" sz="1400" b="1" dirty="0">
              <a:solidFill>
                <a:schemeClr val="accent6">
                  <a:lumMod val="75000"/>
                </a:schemeClr>
              </a:solidFill>
            </a:rPr>
            <a:t>Plataforma Crescendo Juntos</a:t>
          </a:r>
        </a:p>
      </dgm:t>
    </dgm:pt>
    <dgm:pt modelId="{7100AEFF-2602-4B6E-B197-DA422914D216}" type="parTrans" cxnId="{BF7750F5-D976-4002-9AA4-DC38B2CA7093}">
      <dgm:prSet/>
      <dgm:spPr/>
      <dgm:t>
        <a:bodyPr/>
        <a:lstStyle/>
        <a:p>
          <a:endParaRPr lang="pt-BR"/>
        </a:p>
      </dgm:t>
    </dgm:pt>
    <dgm:pt modelId="{B939A39D-3DFE-42F7-B3DA-043850382EBF}" type="sibTrans" cxnId="{BF7750F5-D976-4002-9AA4-DC38B2CA7093}">
      <dgm:prSet/>
      <dgm:spPr/>
      <dgm:t>
        <a:bodyPr/>
        <a:lstStyle/>
        <a:p>
          <a:endParaRPr lang="pt-BR"/>
        </a:p>
      </dgm:t>
    </dgm:pt>
    <dgm:pt modelId="{92D565DC-6FB8-4C78-AE06-57DF3A573167}">
      <dgm:prSet phldrT="[Texto]" custT="1"/>
      <dgm:spPr/>
      <dgm:t>
        <a:bodyPr/>
        <a:lstStyle/>
        <a:p>
          <a:endParaRPr lang="pt-BR" sz="1200" b="1" dirty="0">
            <a:solidFill>
              <a:srgbClr val="0070C0"/>
            </a:solidFill>
          </a:endParaRPr>
        </a:p>
      </dgm:t>
    </dgm:pt>
    <dgm:pt modelId="{33D55CF4-E705-4154-A695-0C66C0825570}" type="parTrans" cxnId="{8882A45A-F4D3-44BF-9E98-A0E9E3ACAA6C}">
      <dgm:prSet/>
      <dgm:spPr/>
      <dgm:t>
        <a:bodyPr/>
        <a:lstStyle/>
        <a:p>
          <a:endParaRPr lang="en-US"/>
        </a:p>
      </dgm:t>
    </dgm:pt>
    <dgm:pt modelId="{0BB900B1-5355-4D99-8A5B-46FAF3C48AF5}" type="sibTrans" cxnId="{8882A45A-F4D3-44BF-9E98-A0E9E3ACAA6C}">
      <dgm:prSet/>
      <dgm:spPr/>
      <dgm:t>
        <a:bodyPr/>
        <a:lstStyle/>
        <a:p>
          <a:endParaRPr lang="en-US"/>
        </a:p>
      </dgm:t>
    </dgm:pt>
    <dgm:pt modelId="{DA9C1A14-445A-45BA-A4E8-D6DA48512D8B}">
      <dgm:prSet phldrT="[Texto]" custT="1"/>
      <dgm:spPr/>
      <dgm:t>
        <a:bodyPr/>
        <a:lstStyle/>
        <a:p>
          <a:endParaRPr lang="pt-BR" sz="1200" b="1" dirty="0">
            <a:solidFill>
              <a:srgbClr val="0070C0"/>
            </a:solidFill>
          </a:endParaRPr>
        </a:p>
      </dgm:t>
    </dgm:pt>
    <dgm:pt modelId="{B2E0007B-A18C-4B08-98F2-14A317A76BA4}" type="parTrans" cxnId="{24883ECD-A0E7-4746-A527-ADE1E1782C31}">
      <dgm:prSet/>
      <dgm:spPr/>
      <dgm:t>
        <a:bodyPr/>
        <a:lstStyle/>
        <a:p>
          <a:endParaRPr lang="en-US"/>
        </a:p>
      </dgm:t>
    </dgm:pt>
    <dgm:pt modelId="{7AC14999-F50C-4CE6-9C60-9E8115C66E99}" type="sibTrans" cxnId="{24883ECD-A0E7-4746-A527-ADE1E1782C31}">
      <dgm:prSet/>
      <dgm:spPr/>
      <dgm:t>
        <a:bodyPr/>
        <a:lstStyle/>
        <a:p>
          <a:endParaRPr lang="en-US"/>
        </a:p>
      </dgm:t>
    </dgm:pt>
    <dgm:pt modelId="{FC5F3F54-D844-49C8-B301-4C32E589A1BD}">
      <dgm:prSet phldrT="[Texto]" custT="1"/>
      <dgm:spPr/>
      <dgm:t>
        <a:bodyPr/>
        <a:lstStyle/>
        <a:p>
          <a:endParaRPr lang="pt-BR" sz="1200" b="1" dirty="0">
            <a:solidFill>
              <a:srgbClr val="0070C0"/>
            </a:solidFill>
          </a:endParaRPr>
        </a:p>
      </dgm:t>
    </dgm:pt>
    <dgm:pt modelId="{333F08A9-7609-4568-BC6C-9835E0D9EE2C}" type="parTrans" cxnId="{A6616AAD-E937-4840-B7DF-B9C44CE8C21D}">
      <dgm:prSet/>
      <dgm:spPr/>
      <dgm:t>
        <a:bodyPr/>
        <a:lstStyle/>
        <a:p>
          <a:endParaRPr lang="en-US"/>
        </a:p>
      </dgm:t>
    </dgm:pt>
    <dgm:pt modelId="{4C1CD816-3057-41B9-B3DF-161DDDF540E8}" type="sibTrans" cxnId="{A6616AAD-E937-4840-B7DF-B9C44CE8C21D}">
      <dgm:prSet/>
      <dgm:spPr/>
      <dgm:t>
        <a:bodyPr/>
        <a:lstStyle/>
        <a:p>
          <a:endParaRPr lang="en-US"/>
        </a:p>
      </dgm:t>
    </dgm:pt>
    <dgm:pt modelId="{92E7C615-52D6-44EA-9437-5AF6F80ADC8E}">
      <dgm:prSet phldrT="[Texto]" custT="1"/>
      <dgm:spPr/>
      <dgm:t>
        <a:bodyPr/>
        <a:lstStyle/>
        <a:p>
          <a:endParaRPr lang="pt-BR" sz="1200" b="1" dirty="0">
            <a:solidFill>
              <a:srgbClr val="0070C0"/>
            </a:solidFill>
          </a:endParaRPr>
        </a:p>
      </dgm:t>
    </dgm:pt>
    <dgm:pt modelId="{DE59352C-FE78-44CB-96F3-B91ACF0C39A4}" type="parTrans" cxnId="{78076AB1-20EE-4F92-8138-B2F464DDECA5}">
      <dgm:prSet/>
      <dgm:spPr/>
      <dgm:t>
        <a:bodyPr/>
        <a:lstStyle/>
        <a:p>
          <a:endParaRPr lang="en-US"/>
        </a:p>
      </dgm:t>
    </dgm:pt>
    <dgm:pt modelId="{7D35464B-D464-4DB3-88CD-F61880BE0E0D}" type="sibTrans" cxnId="{78076AB1-20EE-4F92-8138-B2F464DDECA5}">
      <dgm:prSet/>
      <dgm:spPr/>
      <dgm:t>
        <a:bodyPr/>
        <a:lstStyle/>
        <a:p>
          <a:endParaRPr lang="en-US"/>
        </a:p>
      </dgm:t>
    </dgm:pt>
    <dgm:pt modelId="{A2F27984-9EF3-41B2-9BFE-487BEA4CC0A2}">
      <dgm:prSet phldrT="[Texto]" custT="1"/>
      <dgm:spPr/>
      <dgm:t>
        <a:bodyPr/>
        <a:lstStyle/>
        <a:p>
          <a:endParaRPr lang="pt-BR" sz="1200" b="1" dirty="0">
            <a:solidFill>
              <a:srgbClr val="0070C0"/>
            </a:solidFill>
          </a:endParaRPr>
        </a:p>
      </dgm:t>
    </dgm:pt>
    <dgm:pt modelId="{833DF524-1EA2-4675-9697-09BE7BF84FA5}" type="parTrans" cxnId="{F9D08012-9DEE-4527-BCF3-58BA1EFD9690}">
      <dgm:prSet/>
      <dgm:spPr/>
      <dgm:t>
        <a:bodyPr/>
        <a:lstStyle/>
        <a:p>
          <a:endParaRPr lang="en-US"/>
        </a:p>
      </dgm:t>
    </dgm:pt>
    <dgm:pt modelId="{5A45FC67-039C-493F-AC78-57FCE12B466D}" type="sibTrans" cxnId="{F9D08012-9DEE-4527-BCF3-58BA1EFD9690}">
      <dgm:prSet/>
      <dgm:spPr/>
      <dgm:t>
        <a:bodyPr/>
        <a:lstStyle/>
        <a:p>
          <a:endParaRPr lang="en-US"/>
        </a:p>
      </dgm:t>
    </dgm:pt>
    <dgm:pt modelId="{E7945BE1-B7A9-4C32-B041-29E5D635D409}" type="pres">
      <dgm:prSet presAssocID="{F2585EE9-0CA0-4F9D-AE44-0ABA929C3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19D229-7A0B-4844-951E-A6D1EFC6C2DE}" type="pres">
      <dgm:prSet presAssocID="{F2585EE9-0CA0-4F9D-AE44-0ABA929C37F7}" presName="tSp" presStyleCnt="0"/>
      <dgm:spPr/>
    </dgm:pt>
    <dgm:pt modelId="{AA96D931-4BAE-4120-A522-900AEF352BFA}" type="pres">
      <dgm:prSet presAssocID="{F2585EE9-0CA0-4F9D-AE44-0ABA929C37F7}" presName="bSp" presStyleCnt="0"/>
      <dgm:spPr/>
    </dgm:pt>
    <dgm:pt modelId="{343336E0-79A6-4997-85E6-B653C4290BF0}" type="pres">
      <dgm:prSet presAssocID="{F2585EE9-0CA0-4F9D-AE44-0ABA929C37F7}" presName="process" presStyleCnt="0"/>
      <dgm:spPr/>
    </dgm:pt>
    <dgm:pt modelId="{D84ACB7B-5727-4BBC-A191-FFD3F4052182}" type="pres">
      <dgm:prSet presAssocID="{40F9C597-D7A3-4FB6-823C-38CD55557351}" presName="composite1" presStyleCnt="0"/>
      <dgm:spPr/>
    </dgm:pt>
    <dgm:pt modelId="{0A2066BC-2936-41E7-9215-E9B840444E62}" type="pres">
      <dgm:prSet presAssocID="{40F9C597-D7A3-4FB6-823C-38CD55557351}" presName="dummyNode1" presStyleLbl="node1" presStyleIdx="0" presStyleCnt="4"/>
      <dgm:spPr/>
    </dgm:pt>
    <dgm:pt modelId="{24C04BB7-B78D-495B-8B16-9AEC827F949B}" type="pres">
      <dgm:prSet presAssocID="{40F9C597-D7A3-4FB6-823C-38CD55557351}" presName="childNode1" presStyleLbl="bgAcc1" presStyleIdx="0" presStyleCnt="4" custScaleX="116790" custScaleY="151265" custLinFactNeighborX="1536" custLinFactNeighborY="-230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E17BE1-7A0E-4589-ADB0-E179B3DC9EE8}" type="pres">
      <dgm:prSet presAssocID="{40F9C597-D7A3-4FB6-823C-38CD5555735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63F2C6-D64E-47AB-AA31-03B3ACD632A0}" type="pres">
      <dgm:prSet presAssocID="{40F9C597-D7A3-4FB6-823C-38CD55557351}" presName="parentNode1" presStyleLbl="node1" presStyleIdx="0" presStyleCnt="4" custScaleY="733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BCABEE-E211-4159-9205-FF8F9CD3F071}" type="pres">
      <dgm:prSet presAssocID="{40F9C597-D7A3-4FB6-823C-38CD55557351}" presName="connSite1" presStyleCnt="0"/>
      <dgm:spPr/>
    </dgm:pt>
    <dgm:pt modelId="{B71F33D8-A632-4325-ADE7-674860C611E7}" type="pres">
      <dgm:prSet presAssocID="{27E31F86-19DF-4622-8CEF-FD0C74C40425}" presName="Name9" presStyleLbl="sibTrans2D1" presStyleIdx="0" presStyleCnt="3"/>
      <dgm:spPr/>
      <dgm:t>
        <a:bodyPr/>
        <a:lstStyle/>
        <a:p>
          <a:endParaRPr lang="pt-BR"/>
        </a:p>
      </dgm:t>
    </dgm:pt>
    <dgm:pt modelId="{0BC31F35-B335-449A-A6BB-E18E29809C77}" type="pres">
      <dgm:prSet presAssocID="{C6872F65-2A10-42A7-B90F-C2B62981F507}" presName="composite2" presStyleCnt="0"/>
      <dgm:spPr/>
    </dgm:pt>
    <dgm:pt modelId="{9910082B-EB45-4082-A8E3-5E4CF2FEC72C}" type="pres">
      <dgm:prSet presAssocID="{C6872F65-2A10-42A7-B90F-C2B62981F507}" presName="dummyNode2" presStyleLbl="node1" presStyleIdx="0" presStyleCnt="4"/>
      <dgm:spPr/>
    </dgm:pt>
    <dgm:pt modelId="{60EEEBBA-5FDF-4CF3-A504-C4AD53B34A6B}" type="pres">
      <dgm:prSet presAssocID="{C6872F65-2A10-42A7-B90F-C2B62981F507}" presName="childNode2" presStyleLbl="bgAcc1" presStyleIdx="1" presStyleCnt="4" custScaleX="113257" custScaleY="183979" custLinFactNeighborX="490" custLinFactNeighborY="-13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C100DC-2158-43B1-8530-67362805C6FA}" type="pres">
      <dgm:prSet presAssocID="{C6872F65-2A10-42A7-B90F-C2B62981F50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295C40-44E3-4C4E-BE72-ABB3C46676F1}" type="pres">
      <dgm:prSet presAssocID="{C6872F65-2A10-42A7-B90F-C2B62981F507}" presName="parentNode2" presStyleLbl="node1" presStyleIdx="1" presStyleCnt="4" custScaleY="56368" custLinFactNeighborX="-18397" custLinFactNeighborY="-6464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B84B1-BB2C-4813-B787-02E2AD185A2A}" type="pres">
      <dgm:prSet presAssocID="{C6872F65-2A10-42A7-B90F-C2B62981F507}" presName="connSite2" presStyleCnt="0"/>
      <dgm:spPr/>
    </dgm:pt>
    <dgm:pt modelId="{C8F6B55C-926C-4BC4-97A4-32CA6A4DEA3E}" type="pres">
      <dgm:prSet presAssocID="{56A658C0-CC45-4771-8E5C-0774785E81C4}" presName="Name18" presStyleLbl="sibTrans2D1" presStyleIdx="1" presStyleCnt="3"/>
      <dgm:spPr/>
      <dgm:t>
        <a:bodyPr/>
        <a:lstStyle/>
        <a:p>
          <a:endParaRPr lang="pt-BR"/>
        </a:p>
      </dgm:t>
    </dgm:pt>
    <dgm:pt modelId="{11878301-594C-418B-A3EB-CF13FE286CA6}" type="pres">
      <dgm:prSet presAssocID="{F3FB4012-16C3-4C8F-AF5D-14FED630B85F}" presName="composite1" presStyleCnt="0"/>
      <dgm:spPr/>
    </dgm:pt>
    <dgm:pt modelId="{8E69FC28-3CEA-4CBA-8EFA-164E6D920B92}" type="pres">
      <dgm:prSet presAssocID="{F3FB4012-16C3-4C8F-AF5D-14FED630B85F}" presName="dummyNode1" presStyleLbl="node1" presStyleIdx="1" presStyleCnt="4"/>
      <dgm:spPr/>
    </dgm:pt>
    <dgm:pt modelId="{2235EC90-DD3B-4651-AD78-32C5A5F16B2D}" type="pres">
      <dgm:prSet presAssocID="{F3FB4012-16C3-4C8F-AF5D-14FED630B85F}" presName="childNode1" presStyleLbl="bgAcc1" presStyleIdx="2" presStyleCnt="4" custScaleX="109117" custScaleY="189023" custLinFactNeighborX="1669" custLinFactNeighborY="-11122">
        <dgm:presLayoutVars>
          <dgm:bulletEnabled val="1"/>
        </dgm:presLayoutVars>
      </dgm:prSet>
      <dgm:spPr/>
    </dgm:pt>
    <dgm:pt modelId="{07B9631C-D18C-4799-856A-5E83045A1DD3}" type="pres">
      <dgm:prSet presAssocID="{F3FB4012-16C3-4C8F-AF5D-14FED630B85F}" presName="childNode1tx" presStyleLbl="bgAcc1" presStyleIdx="2" presStyleCnt="4">
        <dgm:presLayoutVars>
          <dgm:bulletEnabled val="1"/>
        </dgm:presLayoutVars>
      </dgm:prSet>
      <dgm:spPr/>
    </dgm:pt>
    <dgm:pt modelId="{5BFEBEAC-6EEC-490E-8555-E030981E419E}" type="pres">
      <dgm:prSet presAssocID="{F3FB4012-16C3-4C8F-AF5D-14FED630B85F}" presName="parentNode1" presStyleLbl="node1" presStyleIdx="2" presStyleCnt="4" custScaleY="66349" custLinFactNeighborX="-19573" custLinFactNeighborY="289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9F5655-215A-4D09-9BA9-34FBC7471AAF}" type="pres">
      <dgm:prSet presAssocID="{F3FB4012-16C3-4C8F-AF5D-14FED630B85F}" presName="connSite1" presStyleCnt="0"/>
      <dgm:spPr/>
    </dgm:pt>
    <dgm:pt modelId="{941252CD-92A4-4875-A64D-7366BD748D89}" type="pres">
      <dgm:prSet presAssocID="{0FC57EA3-5F02-45E8-8E4F-578ABF3F676E}" presName="Name9" presStyleLbl="sibTrans2D1" presStyleIdx="2" presStyleCnt="3" custLinFactNeighborX="-2434" custLinFactNeighborY="16062"/>
      <dgm:spPr/>
      <dgm:t>
        <a:bodyPr/>
        <a:lstStyle/>
        <a:p>
          <a:endParaRPr lang="pt-BR"/>
        </a:p>
      </dgm:t>
    </dgm:pt>
    <dgm:pt modelId="{C6D85C36-BBAA-4666-A80A-240B47660F45}" type="pres">
      <dgm:prSet presAssocID="{508065D3-1FD9-49A2-87D9-28A96BC8E5CB}" presName="composite2" presStyleCnt="0"/>
      <dgm:spPr/>
    </dgm:pt>
    <dgm:pt modelId="{C56C1F52-BBF8-4ECB-8F70-DF2C8DC15A0D}" type="pres">
      <dgm:prSet presAssocID="{508065D3-1FD9-49A2-87D9-28A96BC8E5CB}" presName="dummyNode2" presStyleLbl="node1" presStyleIdx="2" presStyleCnt="4"/>
      <dgm:spPr/>
    </dgm:pt>
    <dgm:pt modelId="{135D354B-2348-4ABF-B73C-531404898A45}" type="pres">
      <dgm:prSet presAssocID="{508065D3-1FD9-49A2-87D9-28A96BC8E5CB}" presName="childNode2" presStyleLbl="bgAcc1" presStyleIdx="3" presStyleCnt="4" custScaleX="106962" custScaleY="139304" custLinFactNeighborX="-4002" custLinFactNeighborY="-48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A5A29-27DE-4FBF-AC6B-495E4753AAF0}" type="pres">
      <dgm:prSet presAssocID="{508065D3-1FD9-49A2-87D9-28A96BC8E5C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1931FB-1D26-43DC-B243-96A16AEC6CF3}" type="pres">
      <dgm:prSet presAssocID="{508065D3-1FD9-49A2-87D9-28A96BC8E5CB}" presName="parentNode2" presStyleLbl="node1" presStyleIdx="3" presStyleCnt="4" custScaleY="71136" custLinFactNeighborX="-17963" custLinFactNeighborY="-704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94B17D-0F1C-4C5A-8DB3-77A40A07055F}" type="pres">
      <dgm:prSet presAssocID="{508065D3-1FD9-49A2-87D9-28A96BC8E5CB}" presName="connSite2" presStyleCnt="0"/>
      <dgm:spPr/>
    </dgm:pt>
  </dgm:ptLst>
  <dgm:cxnLst>
    <dgm:cxn modelId="{ABCE4E10-A55A-4A48-87AD-2FFA012F7555}" type="presOf" srcId="{1096E3B5-6278-453C-B343-46DEA0A1AC1F}" destId="{24C04BB7-B78D-495B-8B16-9AEC827F949B}" srcOrd="0" destOrd="1" presId="urn:microsoft.com/office/officeart/2005/8/layout/hProcess4"/>
    <dgm:cxn modelId="{52757F1F-261A-4054-8DD3-E4CE32BF9F97}" type="presOf" srcId="{0FC57EA3-5F02-45E8-8E4F-578ABF3F676E}" destId="{941252CD-92A4-4875-A64D-7366BD748D89}" srcOrd="0" destOrd="0" presId="urn:microsoft.com/office/officeart/2005/8/layout/hProcess4"/>
    <dgm:cxn modelId="{29C14050-CE49-44C6-86B4-6AA93BB47722}" type="presOf" srcId="{92E7C615-52D6-44EA-9437-5AF6F80ADC8E}" destId="{135D354B-2348-4ABF-B73C-531404898A45}" srcOrd="0" destOrd="3" presId="urn:microsoft.com/office/officeart/2005/8/layout/hProcess4"/>
    <dgm:cxn modelId="{371230F0-3E96-4BE5-A9F7-BBFE2679CFDE}" type="presOf" srcId="{B1D4F08E-84DF-4E04-BD0E-D867E1499764}" destId="{60EEEBBA-5FDF-4CF3-A504-C4AD53B34A6B}" srcOrd="0" destOrd="1" presId="urn:microsoft.com/office/officeart/2005/8/layout/hProcess4"/>
    <dgm:cxn modelId="{629133CE-C22C-4057-86D6-8BD9F13F43E0}" type="presOf" srcId="{C6872F65-2A10-42A7-B90F-C2B62981F507}" destId="{74295C40-44E3-4C4E-BE72-ABB3C46676F1}" srcOrd="0" destOrd="0" presId="urn:microsoft.com/office/officeart/2005/8/layout/hProcess4"/>
    <dgm:cxn modelId="{56EFA57A-CF6A-47E5-B083-0254CE82A921}" type="presOf" srcId="{48AD71FD-F1CB-4EDF-94C7-90EE97B9C6A0}" destId="{98C100DC-2158-43B1-8530-67362805C6FA}" srcOrd="1" destOrd="2" presId="urn:microsoft.com/office/officeart/2005/8/layout/hProcess4"/>
    <dgm:cxn modelId="{9E6B1246-9B47-4EDC-B8AE-D13EB605A258}" srcId="{F2585EE9-0CA0-4F9D-AE44-0ABA929C37F7}" destId="{C6872F65-2A10-42A7-B90F-C2B62981F507}" srcOrd="1" destOrd="0" parTransId="{2950DF38-89ED-4203-9273-2215DB3C9295}" sibTransId="{56A658C0-CC45-4771-8E5C-0774785E81C4}"/>
    <dgm:cxn modelId="{5D2DC092-8CC9-4525-AFED-A94530222AE0}" type="presOf" srcId="{4BA1AFBB-1472-4B07-9FD1-8CD9E575DE18}" destId="{60EEEBBA-5FDF-4CF3-A504-C4AD53B34A6B}" srcOrd="0" destOrd="3" presId="urn:microsoft.com/office/officeart/2005/8/layout/hProcess4"/>
    <dgm:cxn modelId="{86DCBFD4-7ECA-43E9-9E9B-AA5F165D2C62}" type="presOf" srcId="{89CB1906-2578-44B2-9651-8309995D295A}" destId="{EAE17BE1-7A0E-4589-ADB0-E179B3DC9EE8}" srcOrd="1" destOrd="2" presId="urn:microsoft.com/office/officeart/2005/8/layout/hProcess4"/>
    <dgm:cxn modelId="{A3162AC2-33D7-4410-ABCF-1B6CF25C512B}" type="presOf" srcId="{92D565DC-6FB8-4C78-AE06-57DF3A573167}" destId="{135D354B-2348-4ABF-B73C-531404898A45}" srcOrd="0" destOrd="7" presId="urn:microsoft.com/office/officeart/2005/8/layout/hProcess4"/>
    <dgm:cxn modelId="{6182764F-BC90-4E31-BF74-5B03A02B4DB4}" type="presOf" srcId="{40F9C597-D7A3-4FB6-823C-38CD55557351}" destId="{CD63F2C6-D64E-47AB-AA31-03B3ACD632A0}" srcOrd="0" destOrd="0" presId="urn:microsoft.com/office/officeart/2005/8/layout/hProcess4"/>
    <dgm:cxn modelId="{7552FD23-3731-4158-9DB5-AC111D154FD5}" type="presOf" srcId="{FC5F3F54-D844-49C8-B301-4C32E589A1BD}" destId="{135D354B-2348-4ABF-B73C-531404898A45}" srcOrd="0" destOrd="5" presId="urn:microsoft.com/office/officeart/2005/8/layout/hProcess4"/>
    <dgm:cxn modelId="{0EDACF8D-E338-423D-9FA3-9DEF3156E62D}" type="presOf" srcId="{A2F27984-9EF3-41B2-9BFE-487BEA4CC0A2}" destId="{85CA5A29-27DE-4FBF-AC6B-495E4753AAF0}" srcOrd="1" destOrd="4" presId="urn:microsoft.com/office/officeart/2005/8/layout/hProcess4"/>
    <dgm:cxn modelId="{BF7750F5-D976-4002-9AA4-DC38B2CA7093}" srcId="{C6872F65-2A10-42A7-B90F-C2B62981F507}" destId="{4BA1AFBB-1472-4B07-9FD1-8CD9E575DE18}" srcOrd="3" destOrd="0" parTransId="{7100AEFF-2602-4B6E-B197-DA422914D216}" sibTransId="{B939A39D-3DFE-42F7-B3DA-043850382EBF}"/>
    <dgm:cxn modelId="{BC9F7143-EC99-45F7-8CDF-94670AD7BA03}" type="presOf" srcId="{48AD71FD-F1CB-4EDF-94C7-90EE97B9C6A0}" destId="{60EEEBBA-5FDF-4CF3-A504-C4AD53B34A6B}" srcOrd="0" destOrd="2" presId="urn:microsoft.com/office/officeart/2005/8/layout/hProcess4"/>
    <dgm:cxn modelId="{4B454C4F-E565-4DC6-ADEA-E9029B08CB4C}" type="presOf" srcId="{FC5F3F54-D844-49C8-B301-4C32E589A1BD}" destId="{85CA5A29-27DE-4FBF-AC6B-495E4753AAF0}" srcOrd="1" destOrd="5" presId="urn:microsoft.com/office/officeart/2005/8/layout/hProcess4"/>
    <dgm:cxn modelId="{4D19B296-E48C-47A5-8437-21A8E6B9D966}" type="presOf" srcId="{508065D3-1FD9-49A2-87D9-28A96BC8E5CB}" destId="{351931FB-1D26-43DC-B243-96A16AEC6CF3}" srcOrd="0" destOrd="0" presId="urn:microsoft.com/office/officeart/2005/8/layout/hProcess4"/>
    <dgm:cxn modelId="{6331442E-E0CA-4427-9142-1E9163DA0E03}" type="presOf" srcId="{1A87191B-8F8C-4D20-97C9-B0DF1E900D94}" destId="{135D354B-2348-4ABF-B73C-531404898A45}" srcOrd="0" destOrd="0" presId="urn:microsoft.com/office/officeart/2005/8/layout/hProcess4"/>
    <dgm:cxn modelId="{1ECB402F-624C-4E46-AAB9-C02167DE1E30}" srcId="{F2585EE9-0CA0-4F9D-AE44-0ABA929C37F7}" destId="{40F9C597-D7A3-4FB6-823C-38CD55557351}" srcOrd="0" destOrd="0" parTransId="{24019C17-1510-4343-8D80-EADD93666307}" sibTransId="{27E31F86-19DF-4622-8CEF-FD0C74C40425}"/>
    <dgm:cxn modelId="{C3CF5212-1DA1-43FC-B35F-9F9BBD43F927}" type="presOf" srcId="{1A87191B-8F8C-4D20-97C9-B0DF1E900D94}" destId="{85CA5A29-27DE-4FBF-AC6B-495E4753AAF0}" srcOrd="1" destOrd="0" presId="urn:microsoft.com/office/officeart/2005/8/layout/hProcess4"/>
    <dgm:cxn modelId="{07950C3F-ED6A-4141-BEB8-2591E04CF498}" srcId="{C6872F65-2A10-42A7-B90F-C2B62981F507}" destId="{48AD71FD-F1CB-4EDF-94C7-90EE97B9C6A0}" srcOrd="2" destOrd="0" parTransId="{3E24EA7A-C02C-4668-80A8-2D0BE0CC4C91}" sibTransId="{6FF976C5-55EE-46B3-8789-E8504B70C44D}"/>
    <dgm:cxn modelId="{BB1F4336-75DF-4D15-A8E6-428562E917C2}" type="presOf" srcId="{004C6F2E-E456-445E-B053-3D253509D047}" destId="{60EEEBBA-5FDF-4CF3-A504-C4AD53B34A6B}" srcOrd="0" destOrd="0" presId="urn:microsoft.com/office/officeart/2005/8/layout/hProcess4"/>
    <dgm:cxn modelId="{40476FC8-3D86-4F6E-BDA4-D713B053BBEB}" srcId="{F2585EE9-0CA0-4F9D-AE44-0ABA929C37F7}" destId="{F3FB4012-16C3-4C8F-AF5D-14FED630B85F}" srcOrd="2" destOrd="0" parTransId="{721DA8A9-E5AC-4C1B-BF71-BCEFC3D88DF8}" sibTransId="{0FC57EA3-5F02-45E8-8E4F-578ABF3F676E}"/>
    <dgm:cxn modelId="{C19EC46F-8C31-4E95-9130-6DA8439D98ED}" srcId="{C6872F65-2A10-42A7-B90F-C2B62981F507}" destId="{004C6F2E-E456-445E-B053-3D253509D047}" srcOrd="0" destOrd="0" parTransId="{CF89EA70-269D-4C2E-BE47-8798F1412C9B}" sibTransId="{F025F504-9284-43C1-891B-62A6AEE8DC42}"/>
    <dgm:cxn modelId="{07C419E8-D977-463D-BBEF-E1389B66F824}" type="presOf" srcId="{F2585EE9-0CA0-4F9D-AE44-0ABA929C37F7}" destId="{E7945BE1-B7A9-4C32-B041-29E5D635D409}" srcOrd="0" destOrd="0" presId="urn:microsoft.com/office/officeart/2005/8/layout/hProcess4"/>
    <dgm:cxn modelId="{F9D08012-9DEE-4527-BCF3-58BA1EFD9690}" srcId="{508065D3-1FD9-49A2-87D9-28A96BC8E5CB}" destId="{A2F27984-9EF3-41B2-9BFE-487BEA4CC0A2}" srcOrd="4" destOrd="0" parTransId="{833DF524-1EA2-4675-9697-09BE7BF84FA5}" sibTransId="{5A45FC67-039C-493F-AC78-57FCE12B466D}"/>
    <dgm:cxn modelId="{66B41D9A-8C1B-4765-939D-7DF325587262}" type="presOf" srcId="{92E7C615-52D6-44EA-9437-5AF6F80ADC8E}" destId="{85CA5A29-27DE-4FBF-AC6B-495E4753AAF0}" srcOrd="1" destOrd="3" presId="urn:microsoft.com/office/officeart/2005/8/layout/hProcess4"/>
    <dgm:cxn modelId="{64083CA7-FF01-4AF6-BD63-D4C2570A3998}" srcId="{508065D3-1FD9-49A2-87D9-28A96BC8E5CB}" destId="{EBA57F42-7085-4405-BC22-F92BCC2980A8}" srcOrd="2" destOrd="0" parTransId="{F0803D45-B2B6-4E7B-A9B6-8648D3072A42}" sibTransId="{3C66947D-155D-4BA1-9FB5-424B15D60850}"/>
    <dgm:cxn modelId="{8BA50681-6BB8-410A-961F-F3F847392DCB}" type="presOf" srcId="{EBA57F42-7085-4405-BC22-F92BCC2980A8}" destId="{85CA5A29-27DE-4FBF-AC6B-495E4753AAF0}" srcOrd="1" destOrd="2" presId="urn:microsoft.com/office/officeart/2005/8/layout/hProcess4"/>
    <dgm:cxn modelId="{BFEA8DF3-3805-4319-BAE6-B6578B52F8B3}" type="presOf" srcId="{A317373D-0B79-4DC3-A0CC-68B994B1F9EB}" destId="{85CA5A29-27DE-4FBF-AC6B-495E4753AAF0}" srcOrd="1" destOrd="1" presId="urn:microsoft.com/office/officeart/2005/8/layout/hProcess4"/>
    <dgm:cxn modelId="{04E7C9FF-7EC1-4B4D-BE04-46A711497D09}" type="presOf" srcId="{56A658C0-CC45-4771-8E5C-0774785E81C4}" destId="{C8F6B55C-926C-4BC4-97A4-32CA6A4DEA3E}" srcOrd="0" destOrd="0" presId="urn:microsoft.com/office/officeart/2005/8/layout/hProcess4"/>
    <dgm:cxn modelId="{78076AB1-20EE-4F92-8138-B2F464DDECA5}" srcId="{508065D3-1FD9-49A2-87D9-28A96BC8E5CB}" destId="{92E7C615-52D6-44EA-9437-5AF6F80ADC8E}" srcOrd="3" destOrd="0" parTransId="{DE59352C-FE78-44CB-96F3-B91ACF0C39A4}" sibTransId="{7D35464B-D464-4DB3-88CD-F61880BE0E0D}"/>
    <dgm:cxn modelId="{679E6AB3-25EE-4DCE-ACAA-5D518B3C4C84}" type="presOf" srcId="{004C6F2E-E456-445E-B053-3D253509D047}" destId="{98C100DC-2158-43B1-8530-67362805C6FA}" srcOrd="1" destOrd="0" presId="urn:microsoft.com/office/officeart/2005/8/layout/hProcess4"/>
    <dgm:cxn modelId="{94C3BE9C-C9F4-4533-8C5A-373BB2883C48}" type="presOf" srcId="{1096E3B5-6278-453C-B343-46DEA0A1AC1F}" destId="{EAE17BE1-7A0E-4589-ADB0-E179B3DC9EE8}" srcOrd="1" destOrd="1" presId="urn:microsoft.com/office/officeart/2005/8/layout/hProcess4"/>
    <dgm:cxn modelId="{A6616AAD-E937-4840-B7DF-B9C44CE8C21D}" srcId="{508065D3-1FD9-49A2-87D9-28A96BC8E5CB}" destId="{FC5F3F54-D844-49C8-B301-4C32E589A1BD}" srcOrd="5" destOrd="0" parTransId="{333F08A9-7609-4568-BC6C-9835E0D9EE2C}" sibTransId="{4C1CD816-3057-41B9-B3DF-161DDDF540E8}"/>
    <dgm:cxn modelId="{8882A45A-F4D3-44BF-9E98-A0E9E3ACAA6C}" srcId="{508065D3-1FD9-49A2-87D9-28A96BC8E5CB}" destId="{92D565DC-6FB8-4C78-AE06-57DF3A573167}" srcOrd="7" destOrd="0" parTransId="{33D55CF4-E705-4154-A695-0C66C0825570}" sibTransId="{0BB900B1-5355-4D99-8A5B-46FAF3C48AF5}"/>
    <dgm:cxn modelId="{48BFA405-A096-48CC-94F3-D104A2CEFB5A}" srcId="{508065D3-1FD9-49A2-87D9-28A96BC8E5CB}" destId="{A317373D-0B79-4DC3-A0CC-68B994B1F9EB}" srcOrd="1" destOrd="0" parTransId="{2C5FC2EC-703D-4D62-8B67-3D01BF40C333}" sibTransId="{FB921266-22E2-4341-A14E-3BC279AC4BAC}"/>
    <dgm:cxn modelId="{A8B65426-5CF5-40E3-99A0-7DDAFBFD344D}" type="presOf" srcId="{EBA57F42-7085-4405-BC22-F92BCC2980A8}" destId="{135D354B-2348-4ABF-B73C-531404898A45}" srcOrd="0" destOrd="2" presId="urn:microsoft.com/office/officeart/2005/8/layout/hProcess4"/>
    <dgm:cxn modelId="{AE1F22CD-7377-4A41-8EB5-57E8A46D4C3B}" type="presOf" srcId="{B1D4F08E-84DF-4E04-BD0E-D867E1499764}" destId="{98C100DC-2158-43B1-8530-67362805C6FA}" srcOrd="1" destOrd="1" presId="urn:microsoft.com/office/officeart/2005/8/layout/hProcess4"/>
    <dgm:cxn modelId="{24883ECD-A0E7-4746-A527-ADE1E1782C31}" srcId="{508065D3-1FD9-49A2-87D9-28A96BC8E5CB}" destId="{DA9C1A14-445A-45BA-A4E8-D6DA48512D8B}" srcOrd="6" destOrd="0" parTransId="{B2E0007B-A18C-4B08-98F2-14A317A76BA4}" sibTransId="{7AC14999-F50C-4CE6-9C60-9E8115C66E99}"/>
    <dgm:cxn modelId="{861E3529-C75C-471C-B6DD-A03727F169EB}" srcId="{C6872F65-2A10-42A7-B90F-C2B62981F507}" destId="{B1D4F08E-84DF-4E04-BD0E-D867E1499764}" srcOrd="1" destOrd="0" parTransId="{797D72F6-3559-41F2-8A8B-0B79910B1923}" sibTransId="{4C752B6C-AF57-4AE7-AAF7-1AC83E71D040}"/>
    <dgm:cxn modelId="{900A61FB-4876-40C8-A44E-53CC8D92ECE8}" type="presOf" srcId="{A317373D-0B79-4DC3-A0CC-68B994B1F9EB}" destId="{135D354B-2348-4ABF-B73C-531404898A45}" srcOrd="0" destOrd="1" presId="urn:microsoft.com/office/officeart/2005/8/layout/hProcess4"/>
    <dgm:cxn modelId="{928C381D-89F0-4929-ADD6-0ABCB79CD6BB}" type="presOf" srcId="{DA9C1A14-445A-45BA-A4E8-D6DA48512D8B}" destId="{135D354B-2348-4ABF-B73C-531404898A45}" srcOrd="0" destOrd="6" presId="urn:microsoft.com/office/officeart/2005/8/layout/hProcess4"/>
    <dgm:cxn modelId="{02E9409B-0EFA-461D-9884-656BB65FD196}" srcId="{40F9C597-D7A3-4FB6-823C-38CD55557351}" destId="{10BFE169-77E0-404E-B96D-3DE20027F9C9}" srcOrd="0" destOrd="0" parTransId="{0940526C-CABF-4452-B70D-C444EC432F8A}" sibTransId="{9E232595-DAA5-4123-A235-27853B99361C}"/>
    <dgm:cxn modelId="{B837009E-8075-44FC-A6CE-CC220EE41E86}" type="presOf" srcId="{89CB1906-2578-44B2-9651-8309995D295A}" destId="{24C04BB7-B78D-495B-8B16-9AEC827F949B}" srcOrd="0" destOrd="2" presId="urn:microsoft.com/office/officeart/2005/8/layout/hProcess4"/>
    <dgm:cxn modelId="{65E05F5D-3C12-487D-94D4-468681F3C638}" type="presOf" srcId="{27E31F86-19DF-4622-8CEF-FD0C74C40425}" destId="{B71F33D8-A632-4325-ADE7-674860C611E7}" srcOrd="0" destOrd="0" presId="urn:microsoft.com/office/officeart/2005/8/layout/hProcess4"/>
    <dgm:cxn modelId="{5817CBBE-F9B2-4AAC-AF8F-00BB82D77473}" srcId="{40F9C597-D7A3-4FB6-823C-38CD55557351}" destId="{89CB1906-2578-44B2-9651-8309995D295A}" srcOrd="2" destOrd="0" parTransId="{75882459-1EAE-41F2-BF8A-8338D4382834}" sibTransId="{1B1419C7-E9DA-41E2-A833-FA2B8692C0F8}"/>
    <dgm:cxn modelId="{AD6CEBBA-F5E6-4552-880B-DF71F18C3E7B}" type="presOf" srcId="{4BA1AFBB-1472-4B07-9FD1-8CD9E575DE18}" destId="{98C100DC-2158-43B1-8530-67362805C6FA}" srcOrd="1" destOrd="3" presId="urn:microsoft.com/office/officeart/2005/8/layout/hProcess4"/>
    <dgm:cxn modelId="{0C802A93-7E97-4855-BA59-732745EDB169}" type="presOf" srcId="{A2F27984-9EF3-41B2-9BFE-487BEA4CC0A2}" destId="{135D354B-2348-4ABF-B73C-531404898A45}" srcOrd="0" destOrd="4" presId="urn:microsoft.com/office/officeart/2005/8/layout/hProcess4"/>
    <dgm:cxn modelId="{9C0FDAC4-31C4-49A3-9438-43F82D6386F7}" type="presOf" srcId="{10BFE169-77E0-404E-B96D-3DE20027F9C9}" destId="{24C04BB7-B78D-495B-8B16-9AEC827F949B}" srcOrd="0" destOrd="0" presId="urn:microsoft.com/office/officeart/2005/8/layout/hProcess4"/>
    <dgm:cxn modelId="{BDFAF325-F092-48B6-9727-4CFD05DE8C71}" srcId="{F2585EE9-0CA0-4F9D-AE44-0ABA929C37F7}" destId="{508065D3-1FD9-49A2-87D9-28A96BC8E5CB}" srcOrd="3" destOrd="0" parTransId="{E5B32D12-8C99-44A3-9088-28385A657BB4}" sibTransId="{CE6E3770-ED3C-406E-B362-A157BC4F3BEE}"/>
    <dgm:cxn modelId="{59A11F22-9354-4916-9426-EAC9FCF3AB38}" type="presOf" srcId="{F3FB4012-16C3-4C8F-AF5D-14FED630B85F}" destId="{5BFEBEAC-6EEC-490E-8555-E030981E419E}" srcOrd="0" destOrd="0" presId="urn:microsoft.com/office/officeart/2005/8/layout/hProcess4"/>
    <dgm:cxn modelId="{DB6C4FF6-E66A-4E14-B160-CB1AA3E99524}" type="presOf" srcId="{10BFE169-77E0-404E-B96D-3DE20027F9C9}" destId="{EAE17BE1-7A0E-4589-ADB0-E179B3DC9EE8}" srcOrd="1" destOrd="0" presId="urn:microsoft.com/office/officeart/2005/8/layout/hProcess4"/>
    <dgm:cxn modelId="{5133786A-DDAB-40D9-B659-0F1D1EA44780}" type="presOf" srcId="{92D565DC-6FB8-4C78-AE06-57DF3A573167}" destId="{85CA5A29-27DE-4FBF-AC6B-495E4753AAF0}" srcOrd="1" destOrd="7" presId="urn:microsoft.com/office/officeart/2005/8/layout/hProcess4"/>
    <dgm:cxn modelId="{347CC46B-C710-4E01-833B-76AAA9824975}" srcId="{40F9C597-D7A3-4FB6-823C-38CD55557351}" destId="{1096E3B5-6278-453C-B343-46DEA0A1AC1F}" srcOrd="1" destOrd="0" parTransId="{CAC0EF45-D5E1-4684-85D0-D2E6B392C8A7}" sibTransId="{A93ED655-AD14-4818-8357-38C449D8894E}"/>
    <dgm:cxn modelId="{57048DAC-3927-4AF4-ABD5-DBC5F73A0F8A}" type="presOf" srcId="{DA9C1A14-445A-45BA-A4E8-D6DA48512D8B}" destId="{85CA5A29-27DE-4FBF-AC6B-495E4753AAF0}" srcOrd="1" destOrd="6" presId="urn:microsoft.com/office/officeart/2005/8/layout/hProcess4"/>
    <dgm:cxn modelId="{4B709A23-9E3E-4414-A043-5C0B5111A756}" srcId="{508065D3-1FD9-49A2-87D9-28A96BC8E5CB}" destId="{1A87191B-8F8C-4D20-97C9-B0DF1E900D94}" srcOrd="0" destOrd="0" parTransId="{9807170F-AEC3-4E25-95D4-99E54AEF9FEB}" sibTransId="{61F06603-EBA6-4199-A206-BA123C852F27}"/>
    <dgm:cxn modelId="{357BDC9C-B51D-4187-916B-1A00022E9A9A}" type="presParOf" srcId="{E7945BE1-B7A9-4C32-B041-29E5D635D409}" destId="{3D19D229-7A0B-4844-951E-A6D1EFC6C2DE}" srcOrd="0" destOrd="0" presId="urn:microsoft.com/office/officeart/2005/8/layout/hProcess4"/>
    <dgm:cxn modelId="{866410E2-0255-447C-AC4D-9EEBEFBAFA68}" type="presParOf" srcId="{E7945BE1-B7A9-4C32-B041-29E5D635D409}" destId="{AA96D931-4BAE-4120-A522-900AEF352BFA}" srcOrd="1" destOrd="0" presId="urn:microsoft.com/office/officeart/2005/8/layout/hProcess4"/>
    <dgm:cxn modelId="{C8EEA698-CAC0-4910-80D0-C193A4DE62A7}" type="presParOf" srcId="{E7945BE1-B7A9-4C32-B041-29E5D635D409}" destId="{343336E0-79A6-4997-85E6-B653C4290BF0}" srcOrd="2" destOrd="0" presId="urn:microsoft.com/office/officeart/2005/8/layout/hProcess4"/>
    <dgm:cxn modelId="{67635B83-5B57-4A45-98A3-56208BCC4A03}" type="presParOf" srcId="{343336E0-79A6-4997-85E6-B653C4290BF0}" destId="{D84ACB7B-5727-4BBC-A191-FFD3F4052182}" srcOrd="0" destOrd="0" presId="urn:microsoft.com/office/officeart/2005/8/layout/hProcess4"/>
    <dgm:cxn modelId="{3E879A96-E95E-4DBE-9009-2166541AF0F8}" type="presParOf" srcId="{D84ACB7B-5727-4BBC-A191-FFD3F4052182}" destId="{0A2066BC-2936-41E7-9215-E9B840444E62}" srcOrd="0" destOrd="0" presId="urn:microsoft.com/office/officeart/2005/8/layout/hProcess4"/>
    <dgm:cxn modelId="{46005EAF-082C-4206-A640-6EE6C531C0B2}" type="presParOf" srcId="{D84ACB7B-5727-4BBC-A191-FFD3F4052182}" destId="{24C04BB7-B78D-495B-8B16-9AEC827F949B}" srcOrd="1" destOrd="0" presId="urn:microsoft.com/office/officeart/2005/8/layout/hProcess4"/>
    <dgm:cxn modelId="{DDAA2640-D064-4BFA-B800-FD4F1316C372}" type="presParOf" srcId="{D84ACB7B-5727-4BBC-A191-FFD3F4052182}" destId="{EAE17BE1-7A0E-4589-ADB0-E179B3DC9EE8}" srcOrd="2" destOrd="0" presId="urn:microsoft.com/office/officeart/2005/8/layout/hProcess4"/>
    <dgm:cxn modelId="{E3E10BE2-F3F3-451D-A4B5-ECD8BEAC0F40}" type="presParOf" srcId="{D84ACB7B-5727-4BBC-A191-FFD3F4052182}" destId="{CD63F2C6-D64E-47AB-AA31-03B3ACD632A0}" srcOrd="3" destOrd="0" presId="urn:microsoft.com/office/officeart/2005/8/layout/hProcess4"/>
    <dgm:cxn modelId="{805E485B-F3B4-4DB9-BF77-001B647C8DD5}" type="presParOf" srcId="{D84ACB7B-5727-4BBC-A191-FFD3F4052182}" destId="{5FBCABEE-E211-4159-9205-FF8F9CD3F071}" srcOrd="4" destOrd="0" presId="urn:microsoft.com/office/officeart/2005/8/layout/hProcess4"/>
    <dgm:cxn modelId="{57A08998-F3D9-4657-8C1D-639AF350093F}" type="presParOf" srcId="{343336E0-79A6-4997-85E6-B653C4290BF0}" destId="{B71F33D8-A632-4325-ADE7-674860C611E7}" srcOrd="1" destOrd="0" presId="urn:microsoft.com/office/officeart/2005/8/layout/hProcess4"/>
    <dgm:cxn modelId="{BBBE417A-0DCC-4B47-9A7E-45743EAF0E7E}" type="presParOf" srcId="{343336E0-79A6-4997-85E6-B653C4290BF0}" destId="{0BC31F35-B335-449A-A6BB-E18E29809C77}" srcOrd="2" destOrd="0" presId="urn:microsoft.com/office/officeart/2005/8/layout/hProcess4"/>
    <dgm:cxn modelId="{874E53C8-001D-44B1-A224-FCA466C48CA3}" type="presParOf" srcId="{0BC31F35-B335-449A-A6BB-E18E29809C77}" destId="{9910082B-EB45-4082-A8E3-5E4CF2FEC72C}" srcOrd="0" destOrd="0" presId="urn:microsoft.com/office/officeart/2005/8/layout/hProcess4"/>
    <dgm:cxn modelId="{C587B445-CF54-4720-8AC1-38ED9ADB024B}" type="presParOf" srcId="{0BC31F35-B335-449A-A6BB-E18E29809C77}" destId="{60EEEBBA-5FDF-4CF3-A504-C4AD53B34A6B}" srcOrd="1" destOrd="0" presId="urn:microsoft.com/office/officeart/2005/8/layout/hProcess4"/>
    <dgm:cxn modelId="{8B595235-C90E-4833-AB74-B6E2FAF2E255}" type="presParOf" srcId="{0BC31F35-B335-449A-A6BB-E18E29809C77}" destId="{98C100DC-2158-43B1-8530-67362805C6FA}" srcOrd="2" destOrd="0" presId="urn:microsoft.com/office/officeart/2005/8/layout/hProcess4"/>
    <dgm:cxn modelId="{C2D13A13-C48E-4B33-84A6-9D492EEAE277}" type="presParOf" srcId="{0BC31F35-B335-449A-A6BB-E18E29809C77}" destId="{74295C40-44E3-4C4E-BE72-ABB3C46676F1}" srcOrd="3" destOrd="0" presId="urn:microsoft.com/office/officeart/2005/8/layout/hProcess4"/>
    <dgm:cxn modelId="{6EB92AE5-2DA3-403D-863A-6C7350710951}" type="presParOf" srcId="{0BC31F35-B335-449A-A6BB-E18E29809C77}" destId="{C1DB84B1-BB2C-4813-B787-02E2AD185A2A}" srcOrd="4" destOrd="0" presId="urn:microsoft.com/office/officeart/2005/8/layout/hProcess4"/>
    <dgm:cxn modelId="{7E7331AC-42F2-427D-BCE8-47DFB2E12095}" type="presParOf" srcId="{343336E0-79A6-4997-85E6-B653C4290BF0}" destId="{C8F6B55C-926C-4BC4-97A4-32CA6A4DEA3E}" srcOrd="3" destOrd="0" presId="urn:microsoft.com/office/officeart/2005/8/layout/hProcess4"/>
    <dgm:cxn modelId="{8A4A3A1D-1B20-455E-98C9-E722FDC06B72}" type="presParOf" srcId="{343336E0-79A6-4997-85E6-B653C4290BF0}" destId="{11878301-594C-418B-A3EB-CF13FE286CA6}" srcOrd="4" destOrd="0" presId="urn:microsoft.com/office/officeart/2005/8/layout/hProcess4"/>
    <dgm:cxn modelId="{0864291F-98A7-4554-B885-14F770E8B8B3}" type="presParOf" srcId="{11878301-594C-418B-A3EB-CF13FE286CA6}" destId="{8E69FC28-3CEA-4CBA-8EFA-164E6D920B92}" srcOrd="0" destOrd="0" presId="urn:microsoft.com/office/officeart/2005/8/layout/hProcess4"/>
    <dgm:cxn modelId="{FC02FFBD-F4AB-4F33-9400-3AF6AC0B5E80}" type="presParOf" srcId="{11878301-594C-418B-A3EB-CF13FE286CA6}" destId="{2235EC90-DD3B-4651-AD78-32C5A5F16B2D}" srcOrd="1" destOrd="0" presId="urn:microsoft.com/office/officeart/2005/8/layout/hProcess4"/>
    <dgm:cxn modelId="{DB2DE52F-4ACB-4480-9F1D-E2D8F381D143}" type="presParOf" srcId="{11878301-594C-418B-A3EB-CF13FE286CA6}" destId="{07B9631C-D18C-4799-856A-5E83045A1DD3}" srcOrd="2" destOrd="0" presId="urn:microsoft.com/office/officeart/2005/8/layout/hProcess4"/>
    <dgm:cxn modelId="{A8789903-2002-4DF8-B034-A914CF28C682}" type="presParOf" srcId="{11878301-594C-418B-A3EB-CF13FE286CA6}" destId="{5BFEBEAC-6EEC-490E-8555-E030981E419E}" srcOrd="3" destOrd="0" presId="urn:microsoft.com/office/officeart/2005/8/layout/hProcess4"/>
    <dgm:cxn modelId="{7EF0B2C1-FC3C-4689-B65D-94C369092074}" type="presParOf" srcId="{11878301-594C-418B-A3EB-CF13FE286CA6}" destId="{A19F5655-215A-4D09-9BA9-34FBC7471AAF}" srcOrd="4" destOrd="0" presId="urn:microsoft.com/office/officeart/2005/8/layout/hProcess4"/>
    <dgm:cxn modelId="{49E0EBE7-9F5B-49ED-A032-11F524A329EC}" type="presParOf" srcId="{343336E0-79A6-4997-85E6-B653C4290BF0}" destId="{941252CD-92A4-4875-A64D-7366BD748D89}" srcOrd="5" destOrd="0" presId="urn:microsoft.com/office/officeart/2005/8/layout/hProcess4"/>
    <dgm:cxn modelId="{A17758C0-2214-4E26-91D5-854F74ED25B5}" type="presParOf" srcId="{343336E0-79A6-4997-85E6-B653C4290BF0}" destId="{C6D85C36-BBAA-4666-A80A-240B47660F45}" srcOrd="6" destOrd="0" presId="urn:microsoft.com/office/officeart/2005/8/layout/hProcess4"/>
    <dgm:cxn modelId="{4F6A9554-6559-4620-8B5A-A37889045AB4}" type="presParOf" srcId="{C6D85C36-BBAA-4666-A80A-240B47660F45}" destId="{C56C1F52-BBF8-4ECB-8F70-DF2C8DC15A0D}" srcOrd="0" destOrd="0" presId="urn:microsoft.com/office/officeart/2005/8/layout/hProcess4"/>
    <dgm:cxn modelId="{E1E80D9B-AF21-4659-B33D-5ACC7C45229A}" type="presParOf" srcId="{C6D85C36-BBAA-4666-A80A-240B47660F45}" destId="{135D354B-2348-4ABF-B73C-531404898A45}" srcOrd="1" destOrd="0" presId="urn:microsoft.com/office/officeart/2005/8/layout/hProcess4"/>
    <dgm:cxn modelId="{769CCC85-E22E-4C0F-9A95-A4C7FBD05A00}" type="presParOf" srcId="{C6D85C36-BBAA-4666-A80A-240B47660F45}" destId="{85CA5A29-27DE-4FBF-AC6B-495E4753AAF0}" srcOrd="2" destOrd="0" presId="urn:microsoft.com/office/officeart/2005/8/layout/hProcess4"/>
    <dgm:cxn modelId="{238ACBC1-F18A-46CF-88D7-7F076FFB37F5}" type="presParOf" srcId="{C6D85C36-BBAA-4666-A80A-240B47660F45}" destId="{351931FB-1D26-43DC-B243-96A16AEC6CF3}" srcOrd="3" destOrd="0" presId="urn:microsoft.com/office/officeart/2005/8/layout/hProcess4"/>
    <dgm:cxn modelId="{F800777B-788B-4CF8-A5C3-BAFAFCBEB060}" type="presParOf" srcId="{C6D85C36-BBAA-4666-A80A-240B47660F45}" destId="{4494B17D-0F1C-4C5A-8DB3-77A40A07055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D3F818-ED64-4A82-A455-14E4935DAF87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74FC40-1B9B-4F05-ACC4-B8510E51654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Combinados: </a:t>
            </a:r>
          </a:p>
          <a:p>
            <a:pPr>
              <a:spcBef>
                <a:spcPct val="0"/>
              </a:spcBef>
            </a:pPr>
            <a:r>
              <a:rPr lang="pt-BR" smtClean="0"/>
              <a:t>Uso do celular/ Tempo-limite para falar (galinha)/ Horário de Almoço/ Preencher ficha de avaliação e questionário/ Espaço para tirar dúvidas/ dinâmica espanta sono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FDE791-E3AA-471E-ADE3-9010A494ADD5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b="1" smtClean="0"/>
              <a:t>NUCA ou JUVA: </a:t>
            </a:r>
            <a:r>
              <a:rPr lang="pt-BR" smtClean="0"/>
              <a:t>Cada núcleo pode criar sua própria identidade. O importante é construir, em cada município, os espaços de participação dos adolescentes que tenham continuidade para além da iniciativa do Selo UNICEF.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58F8A-0F67-424A-96B7-EBD877D8D91E}" type="slidenum">
              <a:rPr lang="pt-BR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Nos municípios do Semiárido, os núcleos de Cidadania de Adolescentes se identificam com a sigla “NUCAs”. Na Amazônia, os núcleos se identificaram como “JUVA” (Juventude Unida pela Vida na Amazônia). Cada núcleo pode criar sua própria identidade. O importante é construir, em cada município, os espaços de participação dos adolescentes que tenham continuidade para além da iniciativa do Selo UNICEF.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E6343C-A721-4A45-B651-59A1E0B4D9FD}" type="slidenum">
              <a:rPr lang="pt-BR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Para cada um dos oito desafios, serão propostas atividades a serem realizadas pelos adolescentes a serem detalhadas no </a:t>
            </a:r>
            <a:r>
              <a:rPr lang="pt-BR" i="1" smtClean="0"/>
              <a:t>Guia de Mobilização de Adolescentes </a:t>
            </a:r>
            <a:r>
              <a:rPr lang="pt-BR" smtClean="0"/>
              <a:t>– a ser enviado posteriormente pelo UNICEF. Ao final da edição, cada núcleo de Cidadania de Adolescentes deverá ter realizado, no mínimo:</a:t>
            </a:r>
          </a:p>
          <a:p>
            <a:pPr>
              <a:spcBef>
                <a:spcPct val="0"/>
              </a:spcBef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r>
              <a:rPr lang="pt-BR" smtClean="0"/>
              <a:t>1 (uma) ação proposta no </a:t>
            </a:r>
            <a:r>
              <a:rPr lang="pt-BR" i="1" smtClean="0"/>
              <a:t>Guia de Mobilização de Adolescentes </a:t>
            </a:r>
            <a:r>
              <a:rPr lang="pt-BR" smtClean="0"/>
              <a:t>sobre cada um dos 8 desafios;</a:t>
            </a:r>
          </a:p>
          <a:p>
            <a:pPr>
              <a:spcBef>
                <a:spcPct val="0"/>
              </a:spcBef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r>
              <a:rPr lang="pt-BR" smtClean="0"/>
              <a:t>O desafio </a:t>
            </a:r>
            <a:r>
              <a:rPr lang="pt-BR" i="1" smtClean="0"/>
              <a:t>“#PartiuMudar – Participação política e eleitoral</a:t>
            </a:r>
            <a:r>
              <a:rPr lang="pt-BR" smtClean="0"/>
              <a:t>” completo, com todas as atividades propostas no </a:t>
            </a:r>
            <a:r>
              <a:rPr lang="pt-BR" i="1" smtClean="0"/>
              <a:t>Guia de Mobilização de Adolescentes </a:t>
            </a:r>
            <a:r>
              <a:rPr lang="pt-BR" smtClean="0"/>
              <a:t>referentes a este assunto realizadas, incluindo o cadastro eleitoral de adolescentes com 16 anos ou mais;</a:t>
            </a:r>
          </a:p>
          <a:p>
            <a:pPr>
              <a:spcBef>
                <a:spcPct val="0"/>
              </a:spcBef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r>
              <a:rPr lang="pt-BR" smtClean="0"/>
              <a:t>Outro desafio, a ser escolhido pelo núcleo de Cidadania de Adolescentes dentre os outros 7 temas, completo, com todas as atividades propostas no Guia de Mobilização de Adolescentes referentes àquele assunto realizadas.</a:t>
            </a:r>
          </a:p>
          <a:p>
            <a:pPr>
              <a:spcBef>
                <a:spcPct val="0"/>
              </a:spcBef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O município deve organizar um evento para que o núcleo de Cidadania de Adolescentes  apresente os resultados das ações desenvolvidas aos gestores públicos. Nesse encontro, são os(as) adolescentes que conduzem as atividades (rodas de debate, palestras, encenações, etc).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01A26C-70FC-4E52-AD2B-ECACC0F985DF}" type="slidenum">
              <a:rPr lang="pt-BR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Atividades formativas (presenciais e à distância) - visando apoiar os municípios na realização do Selo UNICEF e na qualificação das políticas públicas para crianças e adolescentes.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pt-BR" smtClean="0"/>
              <a:t>Entre 2017 e 2020, serão realizados encontros formativos que abordarão temas relacionados à metodologia do Selo UNICEF e ao fortalecimento da gestão municipal.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8EF0F-E070-4D21-9C8A-B4630F8739F7}" type="slidenum">
              <a:rPr lang="pt-BR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Ao longo do ciclo, deverão acontecer </a:t>
            </a:r>
            <a:r>
              <a:rPr lang="pt-BR" i="1" smtClean="0"/>
              <a:t>dois Fóruns Comunitários</a:t>
            </a:r>
            <a:r>
              <a:rPr lang="pt-BR" smtClean="0"/>
              <a:t>, um no início e outro no final da edição e, ainda uma </a:t>
            </a:r>
            <a:r>
              <a:rPr lang="pt-BR" i="1" smtClean="0"/>
              <a:t>Reunião Intermediária de Acompanhamento</a:t>
            </a:r>
            <a:r>
              <a:rPr lang="pt-BR" smtClean="0"/>
              <a:t>, com o objetivo de refletir sobre o andamento das ações do Selo UNICEF e realizar ajustes necessários ao longo do processo.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3DD93F-C580-449E-B38E-E1300FF4E1F2}" type="slidenum">
              <a:rPr lang="pt-BR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B0F0"/>
              </a:buClr>
              <a:buSzPct val="70000"/>
            </a:pPr>
            <a:r>
              <a:rPr lang="pt-BR" smtClean="0"/>
              <a:t>E ainda, as informações coletadas servirão de subsídio para a elaboração do Plano Municipal de Ação para a Proteção Integral das Crianças e Adolescentes, vinculado aos programas e ações já implementados no município.</a:t>
            </a:r>
          </a:p>
          <a:p>
            <a:pPr>
              <a:spcBef>
                <a:spcPct val="0"/>
              </a:spcBef>
              <a:buClr>
                <a:srgbClr val="00B0F0"/>
              </a:buClr>
              <a:buSzPct val="70000"/>
            </a:pPr>
            <a:r>
              <a:rPr lang="pt-BR" smtClean="0"/>
              <a:t>O Plano Municipal deve ser produzido a partir do Diagnóstico Participativo, a ser realizado com a contribuição dos adolescentes e será discutido durante o 1º Fórum Comunitário.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4B10EE-7442-4840-BB8D-E428DD26C8B9}" type="slidenum">
              <a:rPr lang="pt-BR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 avaliação do desempenho do município deve ser feita com base na realização das ações de validação e nos resultados sistêmicos alcançados, considerando as prioridades definidas no Plano Municipal de Ação.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CACA19-DABC-44B9-B250-ED608458AF7F}" type="slidenum">
              <a:rPr lang="pt-BR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 melhoria na situação da infância e adolescência nos municípios pode ser expressa por meio de indicadores, que estão diretamente relacionados aos </a:t>
            </a:r>
            <a:r>
              <a:rPr lang="pt-BR" b="1" smtClean="0">
                <a:solidFill>
                  <a:srgbClr val="00B0F0"/>
                </a:solidFill>
              </a:rPr>
              <a:t>impactos</a:t>
            </a:r>
            <a:r>
              <a:rPr lang="pt-BR" b="1" smtClean="0"/>
              <a:t> </a:t>
            </a:r>
            <a:r>
              <a:rPr lang="pt-BR" smtClean="0"/>
              <a:t>que o Selo UNICEF pretende alcançar. 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0D64DA-2EA7-423B-A8DE-8D2CE4932A0B}" type="slidenum">
              <a:rPr lang="pt-BR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Os antigos ODM – Objetivos de Desenvolvimento do Milênio eram uma agenda proposta pelos países-membros das Nações Unidas para o período de 2000 a 2015. Desde 2015, esta agenda evoluiu para os ODS – Objetivos de Desenvolvimento Sustentáveis, para o período de 2016 até 2030.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03E0AC-2FC8-439B-8E61-C15A37A1E6E7}" type="slidenum">
              <a:rPr lang="pt-BR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7 dos 18 ODS estão diretamente ligados ao Selo UNICEF. Ou seja, um município pontuar no Selo significa avançar em direção a estes objetivos globais.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800D3C-6558-46E5-B1B4-0FC745818466}" type="slidenum">
              <a:rPr lang="pt-BR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D3B7C4-FB69-4FE5-B305-D930F250215A}" type="slidenum">
              <a:rPr lang="pt-BR"/>
              <a:pPr/>
              <a:t>2</a:t>
            </a:fld>
            <a:endParaRPr lang="pt-BR"/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/>
              <a:t>Dezembro/2017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 Eixo do Impacto Social monitora e avalia o avanço dos municípios em 11 indicadores de impacto – as mudanças esperadas nos municípios.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88EFC-6870-43BF-AD37-2C9EB52CC39E}" type="slidenum">
              <a:rPr lang="pt-BR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Dos 17 Resultados Sistêmicos, 5 são obrigatórios – estão em </a:t>
            </a:r>
            <a:r>
              <a:rPr lang="pt-BR" smtClean="0">
                <a:solidFill>
                  <a:srgbClr val="00B0F0"/>
                </a:solidFill>
              </a:rPr>
              <a:t>azul</a:t>
            </a:r>
            <a:r>
              <a:rPr lang="pt-BR" smtClean="0"/>
              <a:t>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254061-9DAB-4C3C-8CFF-C786B5BCD640}" type="slidenum">
              <a:rPr lang="pt-BR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 Eixo dos Resultados Sistêmicos envolve Ações de Validação, que são o que precisa ser realizado pelo município para alcançar cada um dos 17 Resultados Sistêmicos esperados. É mais fácil visualizar cada uma delas na versão impressa que vocês receberam.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Não estão muito distantes do que o município já realiza</a:t>
            </a:r>
            <a:endParaRPr lang="pt-B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64250C-E740-440E-B1FD-D76375A413C6}" type="slidenum">
              <a:rPr lang="pt-BR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Os municípios são avaliados neste item no âmbito dos respectivos estados e comparados aos municípios reunidos em grupos de características semelhantes. </a:t>
            </a:r>
          </a:p>
          <a:p>
            <a:pPr>
              <a:spcBef>
                <a:spcPct val="0"/>
              </a:spcBef>
            </a:pP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O agrupamento dos municípios, em até 5 grupos em cada estado, é feito a partir da análise de um conjunto de indicadores econômicos e sociais que refletem as condições de vida das crianças e adolescentes, como população, Produto Interno Bruto (PIB) e índices de pobreza. Os indicadores quantitativos são sempre comparados à média do grupo de municípios. </a:t>
            </a:r>
          </a:p>
          <a:p>
            <a:pPr>
              <a:spcBef>
                <a:spcPct val="0"/>
              </a:spcBef>
            </a:pPr>
            <a:r>
              <a:rPr lang="pt-BR" smtClean="0"/>
              <a:t>Os dados, produzidos por fontes oficiais nacionais, são coletados pelo UNICEF no início, no meio e no final da edição do Selo, com base nas informações mais recentes disponíveis.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B75D0-7145-432D-BDE3-CE0A8A33D9C4}" type="slidenum">
              <a:rPr lang="pt-BR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 Eixo do Impacto Social monitora e avalia o avanço dos municípios em 11 indicadores de impacto – as mudanças esperadas nos municípios.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BBB1EF-B9CB-4321-B328-6FAF58762E2B}" type="slidenum">
              <a:rPr lang="pt-BR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Este eixo é formado por 17 resultados sistêmicos, cada um deles composto por ações de validação. Para alcançar e receber um ponto em determinado resultado sistêmico, é necessário que o município realize suas ações de validação e comprove que foram cumpridas de forma satisfatória por meio do envio dos documentos solicitados pelo UNICEF. As informações de comprovação da realização das ações de validação e alcance dos resultados sistêmicos serão inseridas pelos municípios em uma plataforma virtual disponibilizada pelo UNICEF 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9E5203-7309-458A-885B-A039F4B611A0}" type="slidenum">
              <a:rPr lang="pt-BR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354CDD-EEB1-43B1-A1D5-F626809782EE}" type="slidenum">
              <a:rPr lang="pt-BR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Quando um município é certificado, os maiores beneficiados são, sem dúvida, as crianças e adolescentes, que passam a contar com políticas públicas de qualidade voltadas para a garantia de seus direitos. Também ganham as famílias e a comunidade porque, para ganhar o Selo UNICEF, a gestão municipal deverá promover intensa mobilização, participação e engajamento social.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961FE2-963D-49FA-8731-B273CDD3A0A0}" type="slidenum">
              <a:rPr lang="pt-BR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pt-BR" smtClean="0"/>
              <a:t>Quando um município é certificado, os maiores beneficiados são, sem dúvida, as crianças e adolescentes, que passam a contar com políticas públicas de qualidade voltadas para a garantia de seus direitos. Também ganham as famílias e a comunidade porque, para ganhar o Selo UNICEF, a gestão municipal deverá promover intensa mobilização, participação e engajamento social.</a:t>
            </a:r>
          </a:p>
          <a:p>
            <a:pPr defTabSz="930275">
              <a:spcBef>
                <a:spcPct val="0"/>
              </a:spcBef>
            </a:pPr>
            <a:endParaRPr lang="pt-B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7931C8-E52B-4916-BD9D-30E84ADA2106}" type="slidenum">
              <a:rPr lang="pt-BR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Quando um município é certificado, os maiores beneficiados são, sem dúvida, as crianças e adolescentes, que passam a contar com políticas públicas de qualidade voltadas para a garantia de seus direitos. Também ganham as famílias e a comunidade porque, para ganhar o Selo UNICEF, a gestão municipal deverá promover intensa mobilização, participação e engajamento social.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656279-BB4E-499E-9BC2-5AB00D581819}" type="slidenum">
              <a:rPr lang="pt-BR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1CB2C-D184-40BD-870B-587F46A20D46}" type="slidenum">
              <a:rPr lang="pt-BR"/>
              <a:pPr/>
              <a:t>3</a:t>
            </a:fld>
            <a:endParaRPr lang="pt-BR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/>
              <a:t>Dezembro/2017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Dos 17 Resultados Sistêmico, 5 são obrigatórios – estão em </a:t>
            </a:r>
            <a:r>
              <a:rPr lang="pt-BR" smtClean="0">
                <a:solidFill>
                  <a:srgbClr val="00B0F0"/>
                </a:solidFill>
              </a:rPr>
              <a:t>azul</a:t>
            </a:r>
            <a:r>
              <a:rPr lang="pt-BR" smtClean="0"/>
              <a:t>.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BEAF6-3768-45B6-B4B7-4EF978B7F915}" type="slidenum">
              <a:rPr lang="pt-BR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2FD6D6-1369-491B-A0BA-8F472E51C99D}" type="slidenum">
              <a:rPr lang="pt-BR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8D50EE-DD1F-48CF-95FC-23232DCB5A01}" type="slidenum">
              <a:rPr lang="pt-BR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1B8B87-C16A-40C3-A3F7-25CF1943C42C}" type="slidenum">
              <a:rPr lang="pt-BR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highlight>
                  <a:srgbClr val="FFFF00"/>
                </a:highlight>
              </a:rPr>
              <a:t>Incluir</a:t>
            </a:r>
            <a:r>
              <a:rPr lang="en-US" b="1" i="1" dirty="0">
                <a:highlight>
                  <a:srgbClr val="FFFF00"/>
                </a:highlight>
              </a:rPr>
              <a:t> logo do </a:t>
            </a:r>
            <a:r>
              <a:rPr lang="en-US" b="1" i="1" dirty="0" err="1">
                <a:highlight>
                  <a:srgbClr val="FFFF00"/>
                </a:highlight>
              </a:rPr>
              <a:t>parceiro</a:t>
            </a:r>
            <a:r>
              <a:rPr lang="en-US" b="1" i="1" dirty="0">
                <a:highlight>
                  <a:srgbClr val="FFFF00"/>
                </a:highlight>
              </a:rPr>
              <a:t> </a:t>
            </a:r>
            <a:r>
              <a:rPr lang="en-US" b="1" i="1" dirty="0" err="1">
                <a:highlight>
                  <a:srgbClr val="FFFF00"/>
                </a:highlight>
              </a:rPr>
              <a:t>na</a:t>
            </a:r>
            <a:r>
              <a:rPr lang="en-US" b="1" i="1" dirty="0">
                <a:highlight>
                  <a:srgbClr val="FFFF00"/>
                </a:highlight>
              </a:rPr>
              <a:t> </a:t>
            </a:r>
            <a:r>
              <a:rPr lang="en-US" b="1" i="1" dirty="0" err="1">
                <a:highlight>
                  <a:srgbClr val="FFFF00"/>
                </a:highlight>
              </a:rPr>
              <a:t>parte</a:t>
            </a:r>
            <a:r>
              <a:rPr lang="en-US" b="1" i="1" dirty="0">
                <a:highlight>
                  <a:srgbClr val="FFFF00"/>
                </a:highlight>
              </a:rPr>
              <a:t> “</a:t>
            </a:r>
            <a:r>
              <a:rPr lang="en-US" b="1" i="1" dirty="0" err="1">
                <a:highlight>
                  <a:srgbClr val="FFFF00"/>
                </a:highlight>
              </a:rPr>
              <a:t>Parceria</a:t>
            </a:r>
            <a:r>
              <a:rPr lang="en-US" b="1" i="1" dirty="0">
                <a:highlight>
                  <a:srgbClr val="FFFF00"/>
                </a:highlight>
              </a:rPr>
              <a:t> </a:t>
            </a:r>
            <a:r>
              <a:rPr lang="en-US" b="1" i="1" dirty="0" err="1">
                <a:highlight>
                  <a:srgbClr val="FFFF00"/>
                </a:highlight>
              </a:rPr>
              <a:t>Técnica</a:t>
            </a:r>
            <a:r>
              <a:rPr lang="en-US" b="1" i="1" dirty="0">
                <a:highlight>
                  <a:srgbClr val="FFFF00"/>
                </a:highlight>
              </a:rPr>
              <a:t>” se for o </a:t>
            </a:r>
            <a:r>
              <a:rPr lang="en-US" b="1" i="1" dirty="0" err="1">
                <a:highlight>
                  <a:srgbClr val="FFFF00"/>
                </a:highlight>
              </a:rPr>
              <a:t>caso</a:t>
            </a:r>
            <a:r>
              <a:rPr lang="en-US" b="1" i="1" dirty="0">
                <a:highlight>
                  <a:srgbClr val="FFFF00"/>
                </a:highlight>
              </a:rPr>
              <a:t>. </a:t>
            </a:r>
            <a:endParaRPr lang="pt-BR" b="1" i="1" dirty="0">
              <a:highlight>
                <a:srgbClr val="FFFF00"/>
              </a:highlight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BF07F-4C58-4DD1-B9E8-8EA0E9017305}" type="slidenum">
              <a:rPr lang="pt-BR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46FB80-58B9-4676-8077-AAB29580D2E0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Quem já tinha ouvido falar do Selo antes do seu município se inscrever?</a:t>
            </a:r>
          </a:p>
          <a:p>
            <a:pPr>
              <a:spcBef>
                <a:spcPct val="0"/>
              </a:spcBef>
            </a:pPr>
            <a:r>
              <a:rPr lang="en-US" smtClean="0"/>
              <a:t>Quem já participou do Selo no Município?</a:t>
            </a:r>
          </a:p>
          <a:p>
            <a:pPr>
              <a:spcBef>
                <a:spcPct val="0"/>
              </a:spcBef>
            </a:pPr>
            <a:r>
              <a:rPr lang="en-US" smtClean="0"/>
              <a:t>Árvore de palavras</a:t>
            </a:r>
            <a:endParaRPr lang="pt-BR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A02F6A-64EC-4F4D-9479-723F23ED1C54}" type="slidenum">
              <a:rPr lang="pt-BR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Vídeo SAB + PCU </a:t>
            </a:r>
            <a:endParaRPr lang="pt-B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9EE67-2612-4A43-A531-DC9EC17EBEB5}" type="slidenum">
              <a:rPr lang="pt-BR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Vídeo do Selo e fotos</a:t>
            </a:r>
          </a:p>
          <a:p>
            <a:pPr>
              <a:spcBef>
                <a:spcPct val="0"/>
              </a:spcBef>
            </a:pPr>
            <a:r>
              <a:rPr lang="pt-BR" smtClean="0"/>
              <a:t>4. Selo na Bahia - número de edições, gráfico de ganhadores e participantes</a:t>
            </a:r>
          </a:p>
          <a:p>
            <a:pPr>
              <a:spcBef>
                <a:spcPct val="0"/>
              </a:spcBef>
            </a:pPr>
            <a:r>
              <a:rPr lang="pt-BR" smtClean="0"/>
              <a:t>5. Resultados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06A49-25FF-4860-97EA-883905CA1A2D}" type="slidenum">
              <a:rPr lang="pt-BR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Dos 17 Resultados Sistêmico, 5 são obrigatórios – estão em </a:t>
            </a:r>
            <a:r>
              <a:rPr lang="pt-BR" smtClean="0">
                <a:solidFill>
                  <a:srgbClr val="00B0F0"/>
                </a:solidFill>
              </a:rPr>
              <a:t>azul</a:t>
            </a:r>
            <a:r>
              <a:rPr lang="pt-BR" smtClean="0"/>
              <a:t>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728A0-8F48-4BE9-8569-AE78060762CE}" type="slidenum">
              <a:rPr lang="pt-BR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b="1" smtClean="0"/>
              <a:t>NUCA ou JUVA: </a:t>
            </a:r>
            <a:r>
              <a:rPr lang="pt-BR" smtClean="0"/>
              <a:t>Cada núcleo pode criar sua própria identidade. O importante é construir, em cada município, os espaços de participação dos adolescentes que tenham continuidade para além da iniciativa do Selo UNICEF.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A participação cidadã de adolescentes é ao mesmo tempo um Direito e um instrument para conhecer e reivindicar outros Direitos, enfrentar vulnerabilidades e supercar desigualdades que afetam suas vidas.</a:t>
            </a:r>
            <a:endParaRPr lang="pt-BR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Vídeo</a:t>
            </a:r>
            <a:endParaRPr lang="pt-B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9C201-B30C-4894-9260-53DCFCC9DE7C}" type="slidenum">
              <a:rPr lang="pt-BR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DA06-233B-468E-9A21-A254477617FE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A33D2-C6CC-41A7-9CC6-81B5F345C41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92B6-7160-4684-9B75-6E9959D70C5C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05BE-B10A-4A71-ABC1-1D11CFE905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EF67-28B8-412C-919C-009BD16FD532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123D-29D2-4C66-BDFB-8D8B59B718C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F53C-E2E2-451C-983C-479AF90E8BDC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3785-D249-4538-8C77-F75C37B616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8782-E029-47EC-A4E9-1274568F6043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1BEF-7A26-495C-9749-0AA5EEB338B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EF6B-6F6B-46EC-A8F3-2A48E33CE5EB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6E04-DAC4-4B56-89F1-3919A29C4D4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3FCC-DACA-4ED5-AA7E-5360056DA6EA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21C8-8F51-44BC-A9A3-73802321ED6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D714-721B-4BBA-ACBB-7392EF073049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57CBC-92DF-43FA-9A7A-36CC7EB0A2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0740-EDB0-4075-8110-D127A47821BF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2825C-DEBF-4941-8408-7F79FE2CAE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2B37-5DCB-46F7-A8E5-0136E648E8B4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C71B-45FE-4771-92CE-DED53DA90E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BF2-E390-4093-832B-6DD0EFAB81CC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0E74D-7AA2-4E4F-97DF-CC89F67E70E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70C53F-FF2B-40DB-AF59-92C99A94E83B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42444D0-D10F-4DDE-9CE1-13C43558EDB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6JUfHb3Hg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8"/>
          <p:cNvSpPr>
            <a:spLocks noChangeArrowheads="1"/>
          </p:cNvSpPr>
          <p:nvPr/>
        </p:nvSpPr>
        <p:spPr bwMode="auto">
          <a:xfrm>
            <a:off x="1835150" y="5527675"/>
            <a:ext cx="7202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000" b="1">
                <a:solidFill>
                  <a:srgbClr val="00B0F0"/>
                </a:solidFill>
                <a:cs typeface="Arial" charset="0"/>
              </a:rPr>
              <a:t>1 Ciclo de Capacitação</a:t>
            </a:r>
          </a:p>
        </p:txBody>
      </p:sp>
      <p:pic>
        <p:nvPicPr>
          <p:cNvPr id="3076" name="Imagem 6" descr="Selo_new_logo_simple_P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2749550"/>
            <a:ext cx="29781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9"/>
          <p:cNvGrpSpPr>
            <a:grpSpLocks/>
          </p:cNvGrpSpPr>
          <p:nvPr/>
        </p:nvGrpSpPr>
        <p:grpSpPr bwMode="auto">
          <a:xfrm>
            <a:off x="644525" y="2486025"/>
            <a:ext cx="8259763" cy="4006850"/>
            <a:chOff x="567363" y="1115543"/>
            <a:chExt cx="11013059" cy="5341308"/>
          </a:xfrm>
        </p:grpSpPr>
        <p:grpSp>
          <p:nvGrpSpPr>
            <p:cNvPr id="19461" name="Group 6"/>
            <p:cNvGrpSpPr>
              <a:grpSpLocks/>
            </p:cNvGrpSpPr>
            <p:nvPr/>
          </p:nvGrpSpPr>
          <p:grpSpPr bwMode="auto">
            <a:xfrm>
              <a:off x="7458014" y="2723344"/>
              <a:ext cx="2292356" cy="1899065"/>
              <a:chOff x="7870428" y="833911"/>
              <a:chExt cx="2292356" cy="1899065"/>
            </a:xfrm>
          </p:grpSpPr>
          <p:pic>
            <p:nvPicPr>
              <p:cNvPr id="1026" name="Picture 2" descr="Resultado de imagem para ícone educação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0428" y="1722103"/>
                <a:ext cx="1010873" cy="1010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071981" y="1712901"/>
                <a:ext cx="1090803" cy="960130"/>
              </a:xfrm>
              <a:prstGeom prst="rect">
                <a:avLst/>
              </a:prstGeom>
            </p:spPr>
          </p:pic>
          <p:pic>
            <p:nvPicPr>
              <p:cNvPr id="1028" name="Picture 4" descr="Resultado de imagem para social protection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6544" y="833911"/>
                <a:ext cx="900124" cy="900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Resultado de imagem para cicle child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63" y="1115543"/>
              <a:ext cx="1879761" cy="189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3" name="Picture 10" descr="Resultado de imagem para civic engagement ic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5642" y="4733648"/>
              <a:ext cx="1723203" cy="172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2645410" y="1124355"/>
              <a:ext cx="893501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2400" b="1">
                  <a:solidFill>
                    <a:srgbClr val="00B0F0"/>
                  </a:solidFill>
                </a:rPr>
                <a:t>1. Resultados sistêmicos</a:t>
              </a:r>
            </a:p>
            <a:p>
              <a:pPr eaLnBrk="1" hangingPunct="1"/>
              <a:r>
                <a:rPr lang="pt-BR" sz="2400"/>
                <a:t> Trabalhar de modo </a:t>
              </a:r>
              <a:r>
                <a:rPr lang="pt-BR" sz="2400" b="1">
                  <a:solidFill>
                    <a:srgbClr val="00B0F0"/>
                  </a:solidFill>
                </a:rPr>
                <a:t>intersetorial</a:t>
              </a:r>
              <a:r>
                <a:rPr lang="pt-BR" sz="2400">
                  <a:solidFill>
                    <a:srgbClr val="00B0F0"/>
                  </a:solidFill>
                </a:rPr>
                <a:t> </a:t>
              </a:r>
              <a:r>
                <a:rPr lang="pt-BR" sz="2400"/>
                <a:t>para a </a:t>
              </a:r>
              <a:r>
                <a:rPr lang="pt-BR" sz="2400" b="1">
                  <a:solidFill>
                    <a:srgbClr val="00B0F0"/>
                  </a:solidFill>
                </a:rPr>
                <a:t>redução das</a:t>
              </a:r>
            </a:p>
            <a:p>
              <a:pPr eaLnBrk="1" hangingPunct="1"/>
              <a:r>
                <a:rPr lang="pt-BR" sz="2400" b="1">
                  <a:solidFill>
                    <a:srgbClr val="00B0F0"/>
                  </a:solidFill>
                </a:rPr>
                <a:t>desigualdades</a:t>
              </a:r>
              <a:r>
                <a:rPr lang="pt-BR" sz="2400"/>
                <a:t> e </a:t>
              </a:r>
              <a:r>
                <a:rPr lang="pt-BR" sz="2400" b="1">
                  <a:solidFill>
                    <a:srgbClr val="00B0F0"/>
                  </a:solidFill>
                </a:rPr>
                <a:t>garantia dos direitos</a:t>
              </a:r>
            </a:p>
          </p:txBody>
        </p:sp>
        <p:sp>
          <p:nvSpPr>
            <p:cNvPr id="19465" name="TextBox 14"/>
            <p:cNvSpPr txBox="1">
              <a:spLocks noChangeArrowheads="1"/>
            </p:cNvSpPr>
            <p:nvPr/>
          </p:nvSpPr>
          <p:spPr bwMode="auto">
            <a:xfrm>
              <a:off x="1358984" y="3230469"/>
              <a:ext cx="576944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2400" b="1">
                  <a:solidFill>
                    <a:srgbClr val="00B0F0"/>
                  </a:solidFill>
                </a:rPr>
                <a:t>2. Impacto social</a:t>
              </a:r>
            </a:p>
            <a:p>
              <a:pPr eaLnBrk="1" hangingPunct="1"/>
              <a:r>
                <a:rPr lang="pt-BR" sz="2400"/>
                <a:t>Monitorar e avaliar os </a:t>
              </a:r>
              <a:r>
                <a:rPr lang="pt-BR" sz="2400" b="1">
                  <a:solidFill>
                    <a:srgbClr val="00B0F0"/>
                  </a:solidFill>
                </a:rPr>
                <a:t>resultados</a:t>
              </a:r>
            </a:p>
          </p:txBody>
        </p:sp>
        <p:sp>
          <p:nvSpPr>
            <p:cNvPr id="19466" name="TextBox 15"/>
            <p:cNvSpPr txBox="1">
              <a:spLocks noChangeArrowheads="1"/>
            </p:cNvSpPr>
            <p:nvPr/>
          </p:nvSpPr>
          <p:spPr bwMode="auto">
            <a:xfrm>
              <a:off x="2779610" y="4844140"/>
              <a:ext cx="8330877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sz="2400" b="1">
                  <a:solidFill>
                    <a:srgbClr val="00B0F0"/>
                  </a:solidFill>
                </a:rPr>
                <a:t>3. Participação de todos</a:t>
              </a:r>
            </a:p>
            <a:p>
              <a:pPr eaLnBrk="1" hangingPunct="1"/>
              <a:r>
                <a:rPr lang="pt-BR" sz="2400"/>
                <a:t>Institucionalizar e fomentar mecanismos de </a:t>
              </a:r>
              <a:r>
                <a:rPr lang="pt-BR" sz="2400" b="1">
                  <a:solidFill>
                    <a:srgbClr val="00B0F0"/>
                  </a:solidFill>
                </a:rPr>
                <a:t>participação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937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4000" b="1" cap="all" dirty="0">
                <a:solidFill>
                  <a:schemeClr val="bg1"/>
                </a:solidFill>
              </a:rPr>
              <a:t>Metodologia</a:t>
            </a:r>
          </a:p>
        </p:txBody>
      </p:sp>
      <p:pic>
        <p:nvPicPr>
          <p:cNvPr id="19460" name="Imagem 6" descr="Selo_new_logo_simple_P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215900"/>
            <a:ext cx="9144000" cy="723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0350" y="215900"/>
            <a:ext cx="7808913" cy="7699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3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Metodologia</a:t>
            </a:r>
          </a:p>
        </p:txBody>
      </p:sp>
      <p:pic>
        <p:nvPicPr>
          <p:cNvPr id="20484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349250"/>
            <a:ext cx="8048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260350" y="1281113"/>
          <a:ext cx="8542989" cy="348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992">
                  <a:extLst>
                    <a:ext uri="{9D8B030D-6E8A-4147-A177-3AD203B41FA5}">
                      <a16:colId xmlns:a16="http://schemas.microsoft.com/office/drawing/2014/main" xmlns="" val="410768374"/>
                    </a:ext>
                  </a:extLst>
                </a:gridCol>
                <a:gridCol w="2955254">
                  <a:extLst>
                    <a:ext uri="{9D8B030D-6E8A-4147-A177-3AD203B41FA5}">
                      <a16:colId xmlns:a16="http://schemas.microsoft.com/office/drawing/2014/main" xmlns="" val="3854651743"/>
                    </a:ext>
                  </a:extLst>
                </a:gridCol>
                <a:gridCol w="1957697">
                  <a:extLst>
                    <a:ext uri="{9D8B030D-6E8A-4147-A177-3AD203B41FA5}">
                      <a16:colId xmlns:a16="http://schemas.microsoft.com/office/drawing/2014/main" xmlns="" val="56252724"/>
                    </a:ext>
                  </a:extLst>
                </a:gridCol>
                <a:gridCol w="1923046">
                  <a:extLst>
                    <a:ext uri="{9D8B030D-6E8A-4147-A177-3AD203B41FA5}">
                      <a16:colId xmlns:a16="http://schemas.microsoft.com/office/drawing/2014/main" xmlns="" val="549798382"/>
                    </a:ext>
                  </a:extLst>
                </a:gridCol>
              </a:tblGrid>
              <a:tr h="620273">
                <a:tc>
                  <a:txBody>
                    <a:bodyPr/>
                    <a:lstStyle/>
                    <a:p>
                      <a:pPr algn="ctr"/>
                      <a:endParaRPr lang="pt-BR" sz="1900" b="1" kern="1200" cap="small" baseline="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Objetivos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Resultados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0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Sistêmicos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1" kern="1200" cap="small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Impacto Social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26477547"/>
                  </a:ext>
                </a:extLst>
              </a:tr>
              <a:tr h="2571695">
                <a:tc>
                  <a:txBody>
                    <a:bodyPr/>
                    <a:lstStyle/>
                    <a:p>
                      <a:endParaRPr lang="pt-BR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Políticas especializadas para a </a:t>
                      </a:r>
                      <a:r>
                        <a:rPr lang="pt-BR" sz="2000" b="1" dirty="0">
                          <a:solidFill>
                            <a:srgbClr val="4286C5"/>
                          </a:solidFill>
                        </a:rPr>
                        <a:t>inclusão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/>
                        <a:t>Políticas</a:t>
                      </a:r>
                      <a:r>
                        <a:rPr lang="pt-BR" sz="2000" baseline="0" dirty="0"/>
                        <a:t> sociais de </a:t>
                      </a:r>
                      <a:r>
                        <a:rPr lang="pt-BR" sz="2000" b="1" kern="1200" dirty="0">
                          <a:solidFill>
                            <a:srgbClr val="4286C5"/>
                          </a:solidFill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  <a:r>
                        <a:rPr lang="pt-BR" sz="2000" baseline="0" dirty="0"/>
                        <a:t> para os mais vulneráveis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baseline="0" dirty="0"/>
                        <a:t> </a:t>
                      </a:r>
                      <a:r>
                        <a:rPr lang="pt-BR" sz="2000" b="1" kern="1200" dirty="0">
                          <a:solidFill>
                            <a:srgbClr val="4286C5"/>
                          </a:solidFill>
                          <a:latin typeface="+mn-lt"/>
                          <a:ea typeface="+mn-ea"/>
                          <a:cs typeface="+mn-cs"/>
                        </a:rPr>
                        <a:t>Proteção</a:t>
                      </a:r>
                      <a:r>
                        <a:rPr lang="pt-BR" sz="2000" baseline="0" dirty="0"/>
                        <a:t> contra formas extremas de violência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baseline="0" dirty="0"/>
                        <a:t>Engajamento e </a:t>
                      </a:r>
                      <a:r>
                        <a:rPr lang="pt-BR" sz="2000" b="1" kern="1200" dirty="0">
                          <a:solidFill>
                            <a:srgbClr val="4286C5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</a:t>
                      </a:r>
                      <a:r>
                        <a:rPr lang="pt-BR" sz="2000" baseline="0" dirty="0"/>
                        <a:t> cidadã</a:t>
                      </a:r>
                      <a:endParaRPr lang="pt-BR" sz="2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b="1" dirty="0"/>
                        <a:t>17 resultados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/>
                        <a:t>12</a:t>
                      </a:r>
                      <a:r>
                        <a:rPr lang="pt-BR" sz="1800" baseline="0" dirty="0"/>
                        <a:t> a realizar</a:t>
                      </a:r>
                      <a:endParaRPr lang="pt-BR" sz="1800" dirty="0"/>
                    </a:p>
                    <a:p>
                      <a:pPr marL="442913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/>
                        <a:t>5</a:t>
                      </a:r>
                      <a:r>
                        <a:rPr lang="pt-BR" sz="1800" baseline="0" dirty="0"/>
                        <a:t> obrigatórios</a:t>
                      </a:r>
                      <a:endParaRPr lang="pt-BR" sz="1800" dirty="0"/>
                    </a:p>
                    <a:p>
                      <a:pPr marL="442913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/>
                        <a:t>7</a:t>
                      </a:r>
                      <a:r>
                        <a:rPr lang="pt-BR" sz="1800" baseline="0" dirty="0"/>
                        <a:t> livre escolha</a:t>
                      </a:r>
                      <a:endParaRPr lang="pt-BR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800" b="1" dirty="0"/>
                        <a:t>11 indicadores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/>
                        <a:t>Melhoria em 7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71607847"/>
                  </a:ext>
                </a:extLst>
              </a:tr>
            </a:tbl>
          </a:graphicData>
        </a:graphic>
      </p:graphicFrame>
      <p:pic>
        <p:nvPicPr>
          <p:cNvPr id="17" name="Picture 8" descr="Resultado de imagem para cicle child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840" y="3241894"/>
            <a:ext cx="1121397" cy="11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5" name="Group 17"/>
          <p:cNvGrpSpPr>
            <a:grpSpLocks/>
          </p:cNvGrpSpPr>
          <p:nvPr/>
        </p:nvGrpSpPr>
        <p:grpSpPr bwMode="auto">
          <a:xfrm>
            <a:off x="7167563" y="3289300"/>
            <a:ext cx="1117600" cy="1036638"/>
            <a:chOff x="10142328" y="2689147"/>
            <a:chExt cx="1109550" cy="1028109"/>
          </a:xfrm>
        </p:grpSpPr>
        <p:pic>
          <p:nvPicPr>
            <p:cNvPr id="19" name="Picture 2" descr="Resultado de imagem para ícone educação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328" y="3208701"/>
              <a:ext cx="508555" cy="50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03114" y="3208701"/>
              <a:ext cx="548764" cy="483027"/>
            </a:xfrm>
            <a:prstGeom prst="rect">
              <a:avLst/>
            </a:prstGeom>
          </p:spPr>
        </p:pic>
        <p:pic>
          <p:nvPicPr>
            <p:cNvPr id="21" name="Picture 4" descr="Resultado de imagem para social protectio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4464" y="2689147"/>
              <a:ext cx="452838" cy="45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3916363" y="5208588"/>
            <a:ext cx="4638675" cy="1492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b="1" cap="small" dirty="0">
                <a:solidFill>
                  <a:srgbClr val="4286C5"/>
                </a:solidFill>
                <a:latin typeface="+mn-lt"/>
              </a:rPr>
              <a:t>Mecanismos de participação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</a:rPr>
              <a:t>CMDCA e Conselho Tutelar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</a:rPr>
              <a:t>Núcleo de Cidadania dos Adolescentes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</a:rPr>
              <a:t>2 Fóruns comunitários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</a:rPr>
              <a:t>1 Reunião intermediária</a:t>
            </a:r>
          </a:p>
        </p:txBody>
      </p:sp>
      <p:pic>
        <p:nvPicPr>
          <p:cNvPr id="20497" name="Picture 10" descr="Resultado de imagem para civic engagement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0" y="53213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rrow: Right 23"/>
          <p:cNvSpPr/>
          <p:nvPr/>
        </p:nvSpPr>
        <p:spPr>
          <a:xfrm>
            <a:off x="2301875" y="4519613"/>
            <a:ext cx="6200775" cy="763587"/>
          </a:xfrm>
          <a:prstGeom prst="rightArrow">
            <a:avLst/>
          </a:prstGeom>
          <a:solidFill>
            <a:srgbClr val="00A7E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Participação democrática</a:t>
            </a:r>
          </a:p>
        </p:txBody>
      </p:sp>
      <p:pic>
        <p:nvPicPr>
          <p:cNvPr id="20499" name="Picture 2" descr="Imagem relacionad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350" y="1155700"/>
            <a:ext cx="16081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55688" y="2414588"/>
            <a:ext cx="847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4625" y="2414588"/>
            <a:ext cx="828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2250" y="3241675"/>
            <a:ext cx="78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5"/>
          <p:cNvPicPr>
            <a:picLocks noChangeAspect="1"/>
          </p:cNvPicPr>
          <p:nvPr/>
        </p:nvPicPr>
        <p:blipFill>
          <a:blip r:embed="rId13"/>
          <a:srcRect l="63846" t="28189" r="24100" b="55368"/>
          <a:stretch>
            <a:fillRect/>
          </a:stretch>
        </p:blipFill>
        <p:spPr bwMode="auto">
          <a:xfrm>
            <a:off x="217488" y="4097338"/>
            <a:ext cx="7635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6"/>
          <p:cNvPicPr>
            <a:picLocks noChangeAspect="1"/>
          </p:cNvPicPr>
          <p:nvPr/>
        </p:nvPicPr>
        <p:blipFill>
          <a:blip r:embed="rId13"/>
          <a:srcRect l="63940" t="63258" r="24091" b="20952"/>
          <a:stretch>
            <a:fillRect/>
          </a:stretch>
        </p:blipFill>
        <p:spPr bwMode="auto">
          <a:xfrm>
            <a:off x="217488" y="4913313"/>
            <a:ext cx="7635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1539875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COMO MOBILIZAR OS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ADOLESCENTES NO MUNICÍPIO ?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3613"/>
            <a:ext cx="7948613" cy="590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  <a:latin typeface="Arial" charset="0"/>
                <a:cs typeface="Arial" charset="0"/>
              </a:rPr>
              <a:t>Qual a importância de criar espaços de participação de adolescentes?</a:t>
            </a:r>
            <a:endParaRPr lang="pt-BR" b="1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32" name="Imagem 4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2311400" y="5122863"/>
            <a:ext cx="515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C000"/>
                </a:solidFill>
              </a:rPr>
              <a:t>VÍDEO #PARTIUMUDAR</a:t>
            </a:r>
          </a:p>
          <a:p>
            <a:pPr eaLnBrk="1" hangingPunct="1"/>
            <a:r>
              <a:rPr lang="pt-BR" b="1">
                <a:solidFill>
                  <a:srgbClr val="FFC000"/>
                </a:solidFill>
                <a:hlinkClick r:id="rId4"/>
              </a:rPr>
              <a:t>https://www.youtube.com/watch?v=G6JUfHb3HgU</a:t>
            </a:r>
            <a:endParaRPr lang="pt-BR" b="1">
              <a:solidFill>
                <a:srgbClr val="FFC000"/>
              </a:solidFill>
            </a:endParaRPr>
          </a:p>
          <a:p>
            <a:pPr eaLnBrk="1" hangingPunct="1"/>
            <a:endParaRPr lang="pt-BR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1539875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COMO MOBILIZAR OS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ADOLESCENTES NO MUNICÍPIO ?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84188" y="2501900"/>
            <a:ext cx="5724525" cy="4048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Os municípios deverão mobilizar, organizar e criar espaços e/ou instâncias de participação de adolescentes. A ação central desta iniciativa é a criação de NUCAs.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> </a:t>
            </a:r>
          </a:p>
          <a:p>
            <a:pPr marL="0" indent="0">
              <a:buFont typeface="Arial" charset="0"/>
              <a:buNone/>
            </a:pPr>
            <a:r>
              <a:rPr lang="pt-BR" sz="2000" b="1" smtClean="0">
                <a:solidFill>
                  <a:srgbClr val="FFC000"/>
                </a:solidFill>
              </a:rPr>
              <a:t>O que é o NUCA ou JUVA e como criá-lo? 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>O núcleo de Cidadania de Adolescentes é um grupo composto por, no mínimo, 16 adolescentes (8 meninas e 8 meninos) que se organizam em rede, discutem questões importantes para o seu desenvolvimento, implementam ações e levam suas reivindicações à gestão pública municipal. 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</p:txBody>
      </p:sp>
      <p:pic>
        <p:nvPicPr>
          <p:cNvPr id="24580" name="Imagem 4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586038"/>
            <a:ext cx="216058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CaixaDeTexto 3"/>
          <p:cNvSpPr txBox="1">
            <a:spLocks noChangeArrowheads="1"/>
          </p:cNvSpPr>
          <p:nvPr/>
        </p:nvSpPr>
        <p:spPr bwMode="auto">
          <a:xfrm>
            <a:off x="6946900" y="3074988"/>
            <a:ext cx="16541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300" b="1"/>
              <a:t>Nos municípios do Semiárido, os núcleos de Cidadania de Adolescentes se identificam com a sigla “NUCAs”. </a:t>
            </a:r>
          </a:p>
          <a:p>
            <a:pPr eaLnBrk="1" hangingPunct="1"/>
            <a:endParaRPr lang="pt-BR" sz="1300" b="1"/>
          </a:p>
          <a:p>
            <a:pPr eaLnBrk="1" hangingPunct="1"/>
            <a:r>
              <a:rPr lang="pt-BR" sz="1300" b="1"/>
              <a:t>Na Amazônia, os núcleos se identificaram como “JUVA” (Juventude Unida pela Vida na Amazônia). </a:t>
            </a:r>
          </a:p>
          <a:p>
            <a:pPr eaLnBrk="1" hangingPunct="1"/>
            <a:endParaRPr lang="pt-BR" sz="1300" b="1"/>
          </a:p>
          <a:p>
            <a:pPr eaLnBrk="1" hangingPunct="1"/>
            <a:r>
              <a:rPr lang="pt-BR" sz="1300" b="1"/>
              <a:t>Cada núcleo pode criar sua própria identidade. </a:t>
            </a:r>
          </a:p>
        </p:txBody>
      </p:sp>
      <p:sp>
        <p:nvSpPr>
          <p:cNvPr id="24583" name="CaixaDeTexto 4"/>
          <p:cNvSpPr txBox="1">
            <a:spLocks noChangeArrowheads="1"/>
          </p:cNvSpPr>
          <p:nvPr/>
        </p:nvSpPr>
        <p:spPr bwMode="auto">
          <a:xfrm>
            <a:off x="6804025" y="2590800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300" b="1">
                <a:solidFill>
                  <a:schemeClr val="bg1"/>
                </a:solidFill>
              </a:rPr>
              <a:t>NUCA OU JUVA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1003300"/>
            <a:ext cx="8229600" cy="912813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A CRIAÇÃO DO NÚCLEO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5400"/>
            <a:ext cx="6130925" cy="4292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A criação do núcleo deve ser comprovada por meio da adesão dos(as) adolescentes ao </a:t>
            </a:r>
            <a:r>
              <a:rPr lang="pt-BR" sz="2000" b="1" dirty="0">
                <a:solidFill>
                  <a:srgbClr val="00B0F0"/>
                </a:solidFill>
              </a:rPr>
              <a:t>U-Report Brasil</a:t>
            </a:r>
            <a:r>
              <a:rPr lang="pt-BR" sz="2000" dirty="0"/>
              <a:t>, plataforma de consulta a adolescentes e jovens via </a:t>
            </a:r>
            <a:r>
              <a:rPr lang="pt-BR" sz="2000" dirty="0" err="1"/>
              <a:t>Facebook</a:t>
            </a:r>
            <a:r>
              <a:rPr lang="pt-BR" sz="2000" dirty="0"/>
              <a:t>, </a:t>
            </a:r>
            <a:r>
              <a:rPr lang="pt-BR" sz="2000" dirty="0" err="1"/>
              <a:t>Twitter</a:t>
            </a:r>
            <a:r>
              <a:rPr lang="pt-BR" sz="2000" dirty="0"/>
              <a:t> ou SMS (</a:t>
            </a:r>
            <a:r>
              <a:rPr lang="pt-BR" sz="2000" dirty="0">
                <a:solidFill>
                  <a:srgbClr val="00B0F0"/>
                </a:solidFill>
              </a:rPr>
              <a:t>www.ureportbrasil.org.br</a:t>
            </a:r>
            <a:r>
              <a:rPr lang="pt-BR" sz="2000" dirty="0"/>
              <a:t>) e da lista de participantes postada na plataforma de monitoramento do Selo UNICEF.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Adolescentes de diversas localidades do município, com ou sem experiência em grêmios estudantis, grupos culturais, associações de moradores, entre outros coletivos devem compor o núcleo. 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endParaRPr lang="pt-BR" sz="2000" dirty="0"/>
          </a:p>
        </p:txBody>
      </p:sp>
      <p:pic>
        <p:nvPicPr>
          <p:cNvPr id="26628" name="Imagem 8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6943725" y="2201863"/>
            <a:ext cx="1949450" cy="4271962"/>
            <a:chOff x="6732240" y="2201939"/>
            <a:chExt cx="2160240" cy="4272605"/>
          </a:xfrm>
        </p:grpSpPr>
        <p:pic>
          <p:nvPicPr>
            <p:cNvPr id="2663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2240" y="2586112"/>
              <a:ext cx="2160240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CaixaDeTexto 3"/>
            <p:cNvSpPr txBox="1">
              <a:spLocks noChangeArrowheads="1"/>
            </p:cNvSpPr>
            <p:nvPr/>
          </p:nvSpPr>
          <p:spPr bwMode="auto">
            <a:xfrm>
              <a:off x="6947647" y="3074894"/>
              <a:ext cx="1739153" cy="249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sz="1300" b="1"/>
                <a:t>O(a) mobilizador(a) de adolescentes e jovens é um adulto que tem como papel central comprometer a gestão pública na mobilização de adolescentes, de modo que esta seja uma responsabilidade assumida pelo município.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5381" y="2201939"/>
              <a:ext cx="1901645" cy="800220"/>
            </a:xfrm>
            <a:prstGeom prst="rect">
              <a:avLst/>
            </a:prstGeom>
            <a:solidFill>
              <a:srgbClr val="006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/>
            </a:p>
          </p:txBody>
        </p:sp>
        <p:sp>
          <p:nvSpPr>
            <p:cNvPr id="26633" name="CaixaDeTexto 4"/>
            <p:cNvSpPr txBox="1">
              <a:spLocks noChangeArrowheads="1"/>
            </p:cNvSpPr>
            <p:nvPr/>
          </p:nvSpPr>
          <p:spPr bwMode="auto">
            <a:xfrm>
              <a:off x="6943880" y="2278273"/>
              <a:ext cx="1712431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sz="1300" b="1">
                  <a:solidFill>
                    <a:schemeClr val="bg1"/>
                  </a:solidFill>
                </a:rPr>
                <a:t>MOBILIZADOR DE ADOLESCENTES </a:t>
              </a:r>
            </a:p>
            <a:p>
              <a:pPr algn="ctr" eaLnBrk="1" hangingPunct="1"/>
              <a:r>
                <a:rPr lang="pt-BR" sz="1300" b="1">
                  <a:solidFill>
                    <a:schemeClr val="bg1"/>
                  </a:solidFill>
                </a:rPr>
                <a:t>E JOVENS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457200" y="752475"/>
            <a:ext cx="8229600" cy="11636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QUAIS ATIVIDADES O NÚCLEO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REALIZARÁ AO LONGO DESTA EDIÇÃO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03475"/>
            <a:ext cx="8094663" cy="44545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Para promover uma agenda contínua de participação de adolescentes até 2020, o UNICEF propõe </a:t>
            </a:r>
            <a:r>
              <a:rPr lang="pt-BR" sz="2000" b="1" dirty="0">
                <a:solidFill>
                  <a:srgbClr val="00B0F0"/>
                </a:solidFill>
              </a:rPr>
              <a:t>um conjunto de oito desafios</a:t>
            </a:r>
            <a:r>
              <a:rPr lang="pt-BR" sz="2000" dirty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1.	Esporte para o desenvolvimento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2.	Alimentação saudável e redução da obesidade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3.	Lei da Aprendizagem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4.	#</a:t>
            </a:r>
            <a:r>
              <a:rPr lang="pt-BR" sz="2000" dirty="0" err="1"/>
              <a:t>InternetSemVacilo</a:t>
            </a:r>
            <a:r>
              <a:rPr lang="pt-BR" sz="2000" dirty="0"/>
              <a:t> – Segurança na Internet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5.	#</a:t>
            </a:r>
            <a:r>
              <a:rPr lang="pt-BR" sz="2000" dirty="0" err="1"/>
              <a:t>PartiuMudar</a:t>
            </a:r>
            <a:r>
              <a:rPr lang="pt-BR" sz="2000" dirty="0"/>
              <a:t> – Educação para a Cidadania Democrática </a:t>
            </a:r>
            <a:r>
              <a:rPr lang="pt-BR" sz="2000" dirty="0">
                <a:solidFill>
                  <a:srgbClr val="00B0F0"/>
                </a:solidFill>
              </a:rPr>
              <a:t>*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6.	Fora da Escola não Pode – Inclusão escolar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7.	Saúde sexual e reprodutiva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8.	Enfrentamento ao racismo e à desigualdade de gênero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endParaRPr lang="pt-BR" sz="2000" dirty="0"/>
          </a:p>
        </p:txBody>
      </p:sp>
      <p:pic>
        <p:nvPicPr>
          <p:cNvPr id="28676" name="Imagem 8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7108825" y="6488113"/>
            <a:ext cx="2052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sz="1600" i="1">
                <a:solidFill>
                  <a:srgbClr val="00B0F0"/>
                </a:solidFill>
              </a:rPr>
              <a:t>* obrigatório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bg1"/>
                </a:solidFill>
              </a:rPr>
              <a:t>COMO PREPARAR O MUNICÍPIO?</a:t>
            </a:r>
          </a:p>
        </p:txBody>
      </p:sp>
      <p:pic>
        <p:nvPicPr>
          <p:cNvPr id="30723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ontent Placeholder 3"/>
          <p:cNvSpPr>
            <a:spLocks noGrp="1"/>
          </p:cNvSpPr>
          <p:nvPr>
            <p:ph idx="1"/>
          </p:nvPr>
        </p:nvSpPr>
        <p:spPr>
          <a:xfrm>
            <a:off x="2176463" y="3497263"/>
            <a:ext cx="5291137" cy="11477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Articulador, mobilizador e presidente do CMDCA</a:t>
            </a:r>
            <a:endParaRPr lang="pt-BR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bg1"/>
                </a:solidFill>
              </a:rPr>
              <a:t>COMO PREPARAR O MUNICÍPIO?</a:t>
            </a:r>
          </a:p>
        </p:txBody>
      </p:sp>
      <p:pic>
        <p:nvPicPr>
          <p:cNvPr id="31747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05038"/>
            <a:ext cx="2395538" cy="573087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>
                <a:solidFill>
                  <a:srgbClr val="FFC000"/>
                </a:solidFill>
              </a:rPr>
              <a:t>Articulador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23938" y="4119563"/>
            <a:ext cx="2393950" cy="5730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254000" y="2908300"/>
            <a:ext cx="8432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400"/>
              <a:t>1) Pra você, qual é o papel do articulador do Selo UNICEF?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/>
              <a:t>2) Quais as características você acredita que o articulador deve ter para exercer esse papel?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/>
              <a:t>3) Por que você acredita que foi indicado pelo município para ser o articulador do Selo?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bg1"/>
                </a:solidFill>
              </a:rPr>
              <a:t>COMO PREPARAR O MUNICÍPIO?</a:t>
            </a:r>
          </a:p>
        </p:txBody>
      </p:sp>
      <p:pic>
        <p:nvPicPr>
          <p:cNvPr id="32771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05038"/>
            <a:ext cx="2395538" cy="573087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>
                <a:solidFill>
                  <a:srgbClr val="FFC000"/>
                </a:solidFill>
              </a:rPr>
              <a:t>Mobilizador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23938" y="4119563"/>
            <a:ext cx="2393950" cy="5730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254000" y="2908300"/>
            <a:ext cx="813593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400"/>
              <a:t>1) Pra você, qual é o papel do </a:t>
            </a:r>
            <a:r>
              <a:rPr lang="pt-BR" sz="2400" dirty="0" err="1"/>
              <a:t>mobilizador</a:t>
            </a:r>
            <a:r>
              <a:rPr lang="pt-BR" sz="2400" dirty="0"/>
              <a:t> de adolescentes e jovens do Selo UNICEF?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/>
              <a:t>2) Quais as características você acredita que o </a:t>
            </a:r>
            <a:r>
              <a:rPr lang="pt-BR" sz="2400" dirty="0" err="1"/>
              <a:t>mobilizador</a:t>
            </a:r>
            <a:r>
              <a:rPr lang="pt-BR" sz="2400" dirty="0"/>
              <a:t> deve ter para exercer esse papel?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/>
              <a:t>3) Por que você acredita que foi indicado pelo município para ser o </a:t>
            </a:r>
            <a:r>
              <a:rPr lang="pt-BR" sz="2400" dirty="0" err="1"/>
              <a:t>mobilizador</a:t>
            </a:r>
            <a:r>
              <a:rPr lang="pt-BR" sz="2400" dirty="0"/>
              <a:t> de adolescentes e jovens?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bg1"/>
                </a:solidFill>
              </a:rPr>
              <a:t>COMO PREPARAR O MUNICÍPIO?</a:t>
            </a:r>
          </a:p>
        </p:txBody>
      </p:sp>
      <p:pic>
        <p:nvPicPr>
          <p:cNvPr id="33795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ontent Placeholder 3"/>
          <p:cNvSpPr>
            <a:spLocks noGrp="1"/>
          </p:cNvSpPr>
          <p:nvPr>
            <p:ph idx="1"/>
          </p:nvPr>
        </p:nvSpPr>
        <p:spPr>
          <a:xfrm>
            <a:off x="0" y="2205038"/>
            <a:ext cx="4151313" cy="5730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Presidente do CMDCA</a:t>
            </a:r>
            <a:endParaRPr lang="pt-BR" b="1" smtClean="0">
              <a:solidFill>
                <a:srgbClr val="FFC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23938" y="4119563"/>
            <a:ext cx="2393950" cy="5730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254000" y="2908300"/>
            <a:ext cx="81359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400"/>
              <a:t>1) Pra você, qual é o papel do CMDCA no Selo UNICEF?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/>
              <a:t>2) Como você, como conselheiro, pode colaborar com o Selo UNICEF?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 rtlCol="0">
            <a:noAutofit/>
          </a:bodyPr>
          <a:lstStyle/>
          <a:p>
            <a:pPr algn="l" fontAlgn="auto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PROGRAMAÇÃO</a:t>
            </a:r>
            <a:endParaRPr lang="pt-BR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23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6388" y="2484438"/>
          <a:ext cx="5890593" cy="4205061"/>
        </p:xfrm>
        <a:graphic>
          <a:graphicData uri="http://schemas.openxmlformats.org/drawingml/2006/table">
            <a:tbl>
              <a:tblPr firstRow="1" firstCol="1" bandRow="1"/>
              <a:tblGrid>
                <a:gridCol w="1875184">
                  <a:extLst>
                    <a:ext uri="{9D8B030D-6E8A-4147-A177-3AD203B41FA5}">
                      <a16:colId xmlns:a16="http://schemas.microsoft.com/office/drawing/2014/main" xmlns="" val="3327976342"/>
                    </a:ext>
                  </a:extLst>
                </a:gridCol>
                <a:gridCol w="4015409">
                  <a:extLst>
                    <a:ext uri="{9D8B030D-6E8A-4147-A177-3AD203B41FA5}">
                      <a16:colId xmlns:a16="http://schemas.microsoft.com/office/drawing/2014/main" xmlns="" val="9285546"/>
                    </a:ext>
                  </a:extLst>
                </a:gridCol>
              </a:tblGrid>
              <a:tr h="440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HORÁRIO PREVISTO</a:t>
                      </a:r>
                      <a:endParaRPr lang="pt-BR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AGENDA</a:t>
                      </a:r>
                      <a:endParaRPr lang="pt-BR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576877"/>
                  </a:ext>
                </a:extLst>
              </a:tr>
              <a:tr h="39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08:00 – 09:00h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Credenciamento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4496477"/>
                  </a:ext>
                </a:extLst>
              </a:tr>
              <a:tr h="39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 – 9:15h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Abertura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3383747"/>
                  </a:ext>
                </a:extLst>
              </a:tr>
              <a:tr h="39726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09:30h – 12:30h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que é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UNICEF?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5508067"/>
                  </a:ext>
                </a:extLst>
              </a:tr>
              <a:tr h="4368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mobilizar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adolescentes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município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9162515"/>
                  </a:ext>
                </a:extLst>
              </a:tr>
              <a:tr h="4528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preparar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município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para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UNICEF?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3566684"/>
                  </a:ext>
                </a:extLst>
              </a:tr>
              <a:tr h="4441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que são os Fóruns Comunitários e a reunião intermediária de acompanhamento?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149131"/>
                  </a:ext>
                </a:extLst>
              </a:tr>
              <a:tr h="3972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Como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município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é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capacitado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3554794"/>
                  </a:ext>
                </a:extLst>
              </a:tr>
              <a:tr h="3972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que são as Plataformas Virtuais do Selo UNICEF?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0471163"/>
                  </a:ext>
                </a:extLst>
              </a:tr>
              <a:tr h="39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12:30 – 13:30h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Almoço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7563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bg1"/>
                </a:solidFill>
              </a:rPr>
              <a:t>COMO PREPARAR O MUNICÍPIO?</a:t>
            </a:r>
          </a:p>
        </p:txBody>
      </p:sp>
      <p:pic>
        <p:nvPicPr>
          <p:cNvPr id="34819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ontent Placeholder 3"/>
          <p:cNvSpPr>
            <a:spLocks noGrp="1"/>
          </p:cNvSpPr>
          <p:nvPr>
            <p:ph idx="1"/>
          </p:nvPr>
        </p:nvSpPr>
        <p:spPr>
          <a:xfrm>
            <a:off x="0" y="2205038"/>
            <a:ext cx="4151313" cy="5730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Demais participantes</a:t>
            </a:r>
            <a:endParaRPr lang="pt-BR" b="1" smtClean="0">
              <a:solidFill>
                <a:srgbClr val="FFC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23938" y="4119563"/>
            <a:ext cx="2393950" cy="5730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54000" y="2908300"/>
            <a:ext cx="81359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400"/>
              <a:t>1) Como você pode colaborar com o Selo UNICEF?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O(A) ARTICULADOR(A)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MUNICIPAL DO SELO UNICEF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0563" y="2593975"/>
            <a:ext cx="4175125" cy="407511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rgbClr val="00B0F0"/>
                </a:solidFill>
              </a:rPr>
              <a:t>Coordena</a:t>
            </a:r>
            <a:r>
              <a:rPr lang="pt-BR" sz="2000" dirty="0"/>
              <a:t> as ações do Selo UNICEF no município e será referência na gestão de políticas públicas para a infância e a adolescência, com capacidade de articulação junto às Secretarias Municipais de Educação, Saúde e Assistência Social e demais áreas que o município julgar fundamental, ao CMDCA e outros conselhos setoriais, às organizações da sociedade civil e à iniciativa privada.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/>
          </a:p>
        </p:txBody>
      </p:sp>
      <p:pic>
        <p:nvPicPr>
          <p:cNvPr id="35844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0888"/>
            <a:ext cx="3941763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O(A) ARTICULADOR(A)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MUNICIPAL DO SELO UNICEF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08288"/>
            <a:ext cx="8218488" cy="36004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>
                <a:solidFill>
                  <a:srgbClr val="00B0F0"/>
                </a:solidFill>
              </a:rPr>
              <a:t>Participar das capacitações </a:t>
            </a:r>
            <a:r>
              <a:rPr lang="pt-BR" sz="1800" smtClean="0"/>
              <a:t>oferecidas pelo UNICEF e/ou parceiros;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Estimular</a:t>
            </a:r>
            <a:r>
              <a:rPr lang="pt-BR" sz="1800" smtClean="0"/>
              <a:t> a criação e organização de um espaço/sala do Selo UNICEF no município;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Incentivar</a:t>
            </a:r>
            <a:r>
              <a:rPr lang="pt-BR" sz="1800" smtClean="0"/>
              <a:t> e apoiar a criação da Comissão Intersetorial;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Acompanhar</a:t>
            </a:r>
            <a:r>
              <a:rPr lang="pt-BR" sz="1800" smtClean="0"/>
              <a:t> atentamente o cronograma do Selo UNICEF;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Manter contato </a:t>
            </a:r>
            <a:r>
              <a:rPr lang="pt-BR" sz="1800" smtClean="0"/>
              <a:t>com a coordenação do Selo UNICEF para receber orientações e esclarecer dúvidas;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smtClean="0"/>
              <a:t>Trabalhar em articulação permanente com o </a:t>
            </a:r>
            <a:r>
              <a:rPr lang="pt-BR" sz="1800" b="1" smtClean="0">
                <a:solidFill>
                  <a:srgbClr val="00B0F0"/>
                </a:solidFill>
              </a:rPr>
              <a:t>CMDCA</a:t>
            </a:r>
            <a:r>
              <a:rPr lang="pt-BR" sz="1800" smtClean="0"/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Mobilizar</a:t>
            </a:r>
            <a:r>
              <a:rPr lang="pt-BR" sz="1800" smtClean="0"/>
              <a:t> os diversos setores em torno da causa da criança e do adolescente;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smtClean="0"/>
              <a:t>Apoiar a participação de adolescentes no município;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Promover</a:t>
            </a:r>
            <a:r>
              <a:rPr lang="pt-BR" sz="1800" smtClean="0"/>
              <a:t> a articulação entre os diversos atores da administração municipal, sociedade civil e setor privado;</a:t>
            </a:r>
          </a:p>
        </p:txBody>
      </p:sp>
      <p:sp>
        <p:nvSpPr>
          <p:cNvPr id="36868" name="CaixaDeTexto 3"/>
          <p:cNvSpPr txBox="1">
            <a:spLocks noChangeArrowheads="1"/>
          </p:cNvSpPr>
          <p:nvPr/>
        </p:nvSpPr>
        <p:spPr bwMode="auto">
          <a:xfrm>
            <a:off x="457200" y="2247900"/>
            <a:ext cx="6480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000" b="1">
                <a:solidFill>
                  <a:srgbClr val="FFC000"/>
                </a:solidFill>
              </a:rPr>
              <a:t>Cabe ao(à) Articulador(a):</a:t>
            </a:r>
          </a:p>
          <a:p>
            <a:pPr eaLnBrk="1" hangingPunct="1"/>
            <a:endParaRPr lang="pt-BR"/>
          </a:p>
        </p:txBody>
      </p:sp>
      <p:pic>
        <p:nvPicPr>
          <p:cNvPr id="36869" name="Imagem 7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O(A) ARTICULADOR(A)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MUNICIPAL DO SELO UNICEF</a:t>
            </a:r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24175"/>
            <a:ext cx="7715250" cy="31686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Divulgar</a:t>
            </a:r>
            <a:r>
              <a:rPr lang="pt-BR" sz="1800" smtClean="0"/>
              <a:t> e promover a participação social nas diferentes etapas da metodologia do Selo UNICEF;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Acompanhar</a:t>
            </a:r>
            <a:r>
              <a:rPr lang="pt-BR" sz="1800" smtClean="0"/>
              <a:t> e divulgar os indicadores do município;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Repassar</a:t>
            </a:r>
            <a:r>
              <a:rPr lang="pt-BR" sz="1800" smtClean="0"/>
              <a:t> as informações recebidas do UNICEF ao(à) prefeito(a), aos membros da Comissão Intersetorial e aos diversos setores da sociedade no município;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Comunicar</a:t>
            </a:r>
            <a:r>
              <a:rPr lang="pt-BR" sz="1800" smtClean="0"/>
              <a:t> boas práticas e resultados das ações do Selo UNICEF;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Sistematizar</a:t>
            </a:r>
            <a:r>
              <a:rPr lang="pt-BR" sz="1800" smtClean="0"/>
              <a:t> e enviar as informações solicitadas pelo UNICEF;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smtClean="0"/>
              <a:t>Dividir e </a:t>
            </a:r>
            <a:r>
              <a:rPr lang="pt-BR" sz="1800" b="1" smtClean="0">
                <a:solidFill>
                  <a:srgbClr val="00B0F0"/>
                </a:solidFill>
              </a:rPr>
              <a:t>compartilhar</a:t>
            </a:r>
            <a:r>
              <a:rPr lang="pt-BR" sz="1800" smtClean="0"/>
              <a:t> tarefas;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1800" b="1" smtClean="0"/>
              <a:t>Priorizar</a:t>
            </a:r>
            <a:r>
              <a:rPr lang="pt-BR" sz="1800" smtClean="0"/>
              <a:t> a comunicação, elemento vital ao processo de mobilização social em torno do Selo UNICEF.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pt-BR" smtClean="0"/>
          </a:p>
        </p:txBody>
      </p:sp>
      <p:pic>
        <p:nvPicPr>
          <p:cNvPr id="37892" name="Imagem 7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CaixaDeTexto 3"/>
          <p:cNvSpPr txBox="1">
            <a:spLocks noChangeArrowheads="1"/>
          </p:cNvSpPr>
          <p:nvPr/>
        </p:nvSpPr>
        <p:spPr bwMode="auto">
          <a:xfrm>
            <a:off x="457200" y="2247900"/>
            <a:ext cx="6480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000" b="1">
                <a:solidFill>
                  <a:srgbClr val="FFC000"/>
                </a:solidFill>
              </a:rPr>
              <a:t>Cabe ao(à) Articulador(a):</a:t>
            </a:r>
          </a:p>
          <a:p>
            <a:pPr eaLnBrk="1" hangingPunct="1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O(A) MOBILIZADOR(A) DE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ADOLESCENTES E JOVENS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2781300"/>
            <a:ext cx="5903913" cy="3311525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PT" sz="1800" dirty="0"/>
              <a:t>Apoiar os integrantes dos </a:t>
            </a:r>
            <a:r>
              <a:rPr lang="pt-PT" sz="1800" b="1" dirty="0">
                <a:solidFill>
                  <a:srgbClr val="00B0F0"/>
                </a:solidFill>
              </a:rPr>
              <a:t>NUCAs ou JUVAs</a:t>
            </a:r>
            <a:endParaRPr lang="pt-BR" sz="1800" b="1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PT" sz="1800" dirty="0"/>
              <a:t>Articular as ações do núcleo com as diversas instituições no município </a:t>
            </a:r>
            <a:endParaRPr lang="pt-BR" sz="18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PT" sz="1800" b="1" dirty="0">
                <a:solidFill>
                  <a:srgbClr val="00B0F0"/>
                </a:solidFill>
              </a:rPr>
              <a:t>Identificar, mobilizar e estimular adolescentes </a:t>
            </a:r>
            <a:r>
              <a:rPr lang="pt-PT" sz="1800" dirty="0"/>
              <a:t>para a criação de núcleos onde esta iniciativa ainda não tenha sido desenvolvida</a:t>
            </a:r>
            <a:endParaRPr lang="pt-BR" sz="18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PT" sz="1800" dirty="0"/>
              <a:t>Dialogar com as redes, movimentos e grupos de adolescentes e jovens do município.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PT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/>
          </a:p>
        </p:txBody>
      </p:sp>
      <p:sp>
        <p:nvSpPr>
          <p:cNvPr id="38916" name="CaixaDeTexto 3"/>
          <p:cNvSpPr txBox="1">
            <a:spLocks noChangeArrowheads="1"/>
          </p:cNvSpPr>
          <p:nvPr/>
        </p:nvSpPr>
        <p:spPr bwMode="auto">
          <a:xfrm>
            <a:off x="468313" y="2308225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000" b="1">
                <a:solidFill>
                  <a:srgbClr val="FFC000"/>
                </a:solidFill>
              </a:rPr>
              <a:t>É um agente público responsável por:</a:t>
            </a:r>
            <a:endParaRPr lang="pt-BR">
              <a:solidFill>
                <a:srgbClr val="FFC000"/>
              </a:solidFill>
            </a:endParaRPr>
          </a:p>
        </p:txBody>
      </p:sp>
      <p:pic>
        <p:nvPicPr>
          <p:cNvPr id="38917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2632075"/>
            <a:ext cx="22479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CaixaDeTexto 3"/>
          <p:cNvSpPr txBox="1">
            <a:spLocks noChangeArrowheads="1"/>
          </p:cNvSpPr>
          <p:nvPr/>
        </p:nvSpPr>
        <p:spPr bwMode="auto">
          <a:xfrm>
            <a:off x="6948488" y="3119438"/>
            <a:ext cx="18002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PT" sz="1400" b="1"/>
              <a:t>O(a) mobilizador(a) com experiência de mobilização de adolescentes e jovens e que seja um jovem com idade até́ 29 anos. Deve ter habilidade de comunicação e de uso e acesso às redes sociais de adolescentes e jovens. </a:t>
            </a:r>
            <a:endParaRPr lang="pt-BR" sz="1400" b="1"/>
          </a:p>
        </p:txBody>
      </p:sp>
      <p:sp>
        <p:nvSpPr>
          <p:cNvPr id="38920" name="CaixaDeTexto 4"/>
          <p:cNvSpPr txBox="1">
            <a:spLocks noChangeArrowheads="1"/>
          </p:cNvSpPr>
          <p:nvPr/>
        </p:nvSpPr>
        <p:spPr bwMode="auto">
          <a:xfrm>
            <a:off x="6804025" y="2632075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300" b="1">
                <a:solidFill>
                  <a:schemeClr val="bg1"/>
                </a:solidFill>
              </a:rPr>
              <a:t>RECOMENDA-SE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chemeClr val="bg1"/>
                </a:solidFill>
              </a:rPr>
              <a:t>COMO PREPARAR O MUNICÍPIO</a:t>
            </a:r>
          </a:p>
        </p:txBody>
      </p:sp>
      <p:pic>
        <p:nvPicPr>
          <p:cNvPr id="39939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Content Placeholder 3"/>
          <p:cNvSpPr>
            <a:spLocks noGrp="1"/>
          </p:cNvSpPr>
          <p:nvPr>
            <p:ph idx="1"/>
          </p:nvPr>
        </p:nvSpPr>
        <p:spPr>
          <a:xfrm>
            <a:off x="1516063" y="3433763"/>
            <a:ext cx="6176962" cy="876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b="1" smtClean="0">
                <a:solidFill>
                  <a:srgbClr val="00B0F0"/>
                </a:solidFill>
              </a:rPr>
              <a:t>E os outros atores municipais?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435975" cy="237648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A COMISSÃO INTERSETORIAL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PELOS DIREITOS DA INFÂNCIA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E ADOLESCÊNCIA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A Comissão Intersetorial pelos Direitos da Infância e Adolescência deve contar com os seguintes integrantes: </a:t>
            </a:r>
          </a:p>
          <a:p>
            <a:pPr marL="0" indent="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pt-BR" sz="2000" b="1" dirty="0"/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Articulador(a) municipal; </a:t>
            </a:r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Órgãos estratégicos da administração municipal, como as Secretarias de Educação, Saúde, Assistência Social, Cultura, Esporte, Lazer e Comunicação; </a:t>
            </a:r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Representação do CMDCA e do Conselho Tutelar; </a:t>
            </a:r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Organizações da sociedade civil com experiência na área de promoção e defesa dos direitos da infância e da adolescência; </a:t>
            </a:r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Lideranças de adolescentes;  </a:t>
            </a:r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Comunicadores; e</a:t>
            </a:r>
          </a:p>
          <a:p>
            <a:pPr fontAlgn="auto">
              <a:spcBef>
                <a:spcPts val="0"/>
              </a:spcBef>
              <a:spcAft>
                <a:spcPts val="500"/>
              </a:spcAft>
              <a:buClr>
                <a:srgbClr val="00B0F0"/>
              </a:buClr>
              <a:buSzPct val="5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Sempre que possível, Juízes, Promotores de Justiça e Vereadores.</a:t>
            </a:r>
          </a:p>
        </p:txBody>
      </p:sp>
      <p:pic>
        <p:nvPicPr>
          <p:cNvPr id="40964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52525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chemeClr val="bg1"/>
                </a:solidFill>
              </a:rPr>
              <a:t>COMO PREPARAR 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638" y="2708275"/>
            <a:ext cx="8158162" cy="36004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As ações e resultados propostos devem ser desenvolvidos </a:t>
            </a:r>
            <a:r>
              <a:rPr lang="pt-BR" sz="2000" b="1" dirty="0">
                <a:solidFill>
                  <a:srgbClr val="00B0F0"/>
                </a:solidFill>
              </a:rPr>
              <a:t>com qualidade </a:t>
            </a:r>
            <a:r>
              <a:rPr lang="pt-BR" sz="2000" dirty="0"/>
              <a:t>e garantindo a </a:t>
            </a:r>
            <a:r>
              <a:rPr lang="pt-BR" sz="2000" b="1" dirty="0">
                <a:solidFill>
                  <a:srgbClr val="00B0F0"/>
                </a:solidFill>
              </a:rPr>
              <a:t>participação social </a:t>
            </a:r>
            <a:r>
              <a:rPr lang="pt-BR" sz="2000" dirty="0"/>
              <a:t>(em especial, de adolescentes) e a </a:t>
            </a:r>
            <a:r>
              <a:rPr lang="pt-BR" sz="2000" b="1" dirty="0">
                <a:solidFill>
                  <a:srgbClr val="00B0F0"/>
                </a:solidFill>
              </a:rPr>
              <a:t>articulação intersetorial</a:t>
            </a:r>
            <a:r>
              <a:rPr lang="pt-BR" sz="2000" dirty="0"/>
              <a:t>. Para isso precisará: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Criar a Comissão Intersetorial pelos Direitos da Infância e Adolescência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Escolha do(a) mobilizador(a) de adolescentes e jovens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Implementar o núcleo de Cidadania de Adolescentes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Apresentar o Selo aos membros da Prefeitura e dos Conselhos Municipais Setoriais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pic>
        <p:nvPicPr>
          <p:cNvPr id="41988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457200" y="690563"/>
            <a:ext cx="8229600" cy="1423987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COMO SÃO FEITAS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AS CAPACITAÇÕES?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122613"/>
            <a:ext cx="8002588" cy="2720975"/>
          </a:xfrm>
        </p:spPr>
        <p:txBody>
          <a:bodyPr/>
          <a:lstStyle/>
          <a:p>
            <a:r>
              <a:rPr lang="pt-BR" sz="2000" smtClean="0"/>
              <a:t>Atividades formativas (presenciais e à distância) - qualificação das políticas públicas para crianças e adolescentes.</a:t>
            </a:r>
          </a:p>
          <a:p>
            <a:endParaRPr lang="pt-BR" sz="2000" smtClean="0"/>
          </a:p>
          <a:p>
            <a:r>
              <a:rPr lang="pt-BR" sz="2000" smtClean="0"/>
              <a:t>Devem participar articuladores(as), secretários(as) e técnicos(as) municipais, Conselheiros(as) de Direitos da Criança e do Adolescente e adolescentes dos NUCAs.</a:t>
            </a:r>
          </a:p>
        </p:txBody>
      </p:sp>
      <p:pic>
        <p:nvPicPr>
          <p:cNvPr id="43012" name="Imagem 5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 QUE SÃO AS PLATAFORMAS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VIRTUAIS E QUAIS SEUS PAPÉIS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36788"/>
            <a:ext cx="8453438" cy="43656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O UNICEF disponibilizará plataformas virtuais às quais todos os municípios terão acesso. Estas serão importantes ferramentas de trabalho e comunicação no Selo UNICEF e têm como objetivos: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Potencializar a interação e troca de experiências entre municípios, estados e regiões;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Possibilitar o acompanhamento mais próximo do UNICEF ao processo de implementação do Selo UNICEF nos municípios;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Solucionar possíveis dúvidas e orientar os municípios;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Proporcionar o envio de materiais comprobatórios;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Sistematizar e disponibilizar os resultados da edição do Selo UNICEF a diferentes públicos.</a:t>
            </a:r>
          </a:p>
        </p:txBody>
      </p:sp>
      <p:pic>
        <p:nvPicPr>
          <p:cNvPr id="45060" name="Imagem 4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 rtlCol="0">
            <a:noAutofit/>
          </a:bodyPr>
          <a:lstStyle/>
          <a:p>
            <a:pPr algn="l" fontAlgn="auto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PROGRAMAÇÃO</a:t>
            </a:r>
            <a:endParaRPr lang="pt-BR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1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6388" y="2439988"/>
          <a:ext cx="5890593" cy="2479103"/>
        </p:xfrm>
        <a:graphic>
          <a:graphicData uri="http://schemas.openxmlformats.org/drawingml/2006/table">
            <a:tbl>
              <a:tblPr firstRow="1" firstCol="1" bandRow="1"/>
              <a:tblGrid>
                <a:gridCol w="1875184">
                  <a:extLst>
                    <a:ext uri="{9D8B030D-6E8A-4147-A177-3AD203B41FA5}">
                      <a16:colId xmlns:a16="http://schemas.microsoft.com/office/drawing/2014/main" xmlns="" val="3327976342"/>
                    </a:ext>
                  </a:extLst>
                </a:gridCol>
                <a:gridCol w="4015409">
                  <a:extLst>
                    <a:ext uri="{9D8B030D-6E8A-4147-A177-3AD203B41FA5}">
                      <a16:colId xmlns:a16="http://schemas.microsoft.com/office/drawing/2014/main" xmlns="" val="9285546"/>
                    </a:ext>
                  </a:extLst>
                </a:gridCol>
              </a:tblGrid>
              <a:tr h="42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HORÁRIO PREVISTO</a:t>
                      </a:r>
                      <a:endParaRPr lang="pt-BR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AGENDA</a:t>
                      </a:r>
                      <a:endParaRPr lang="pt-BR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576877"/>
                  </a:ext>
                </a:extLst>
              </a:tr>
              <a:tr h="6478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13:30h – 16:30h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Como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município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UNICEF?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5508067"/>
                  </a:ext>
                </a:extLst>
              </a:tr>
              <a:tr h="4776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Como o município é avaliado?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3566684"/>
                  </a:ext>
                </a:extLst>
              </a:tr>
              <a:tr h="4684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Como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município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é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certificado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com o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UNICEF?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149131"/>
                  </a:ext>
                </a:extLst>
              </a:tr>
              <a:tr h="45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16:30h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Encerramento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Encaminhamentos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7563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 QUE SÃO OS FÓRUNS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COMUNITÁRIOS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2038"/>
            <a:ext cx="6130925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É um espaço de encontro para disseminação e troca de informações sobre as políticas públicas e diálogo participativo no município.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A comunidade </a:t>
            </a:r>
            <a:r>
              <a:rPr lang="pt-BR" sz="2000" b="1" dirty="0">
                <a:solidFill>
                  <a:srgbClr val="00B0F0"/>
                </a:solidFill>
              </a:rPr>
              <a:t>analisa a situação </a:t>
            </a:r>
            <a:r>
              <a:rPr lang="pt-BR" sz="2000" dirty="0"/>
              <a:t>das crianças e dos adolescentes.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b="1" dirty="0">
                <a:solidFill>
                  <a:srgbClr val="00B0F0"/>
                </a:solidFill>
              </a:rPr>
              <a:t>Planeja</a:t>
            </a:r>
            <a:r>
              <a:rPr lang="pt-BR" sz="2000" dirty="0"/>
              <a:t> e sugere ações pela garantia dos direitos da infância e adolescência.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b="1" dirty="0">
                <a:solidFill>
                  <a:srgbClr val="00B0F0"/>
                </a:solidFill>
              </a:rPr>
              <a:t>Monitora e avalia </a:t>
            </a:r>
            <a:r>
              <a:rPr lang="pt-BR" sz="2000" dirty="0"/>
              <a:t>o impacto de projetos, programas e políticas sociais voltadas à melhoria da população de zero a 18 anos incompletos. 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A </a:t>
            </a:r>
            <a:r>
              <a:rPr lang="pt-BR" sz="2000" b="1" dirty="0">
                <a:solidFill>
                  <a:srgbClr val="00B0F0"/>
                </a:solidFill>
              </a:rPr>
              <a:t>coordenação deve ser do CMDCA</a:t>
            </a:r>
            <a:r>
              <a:rPr lang="pt-BR" sz="2000" dirty="0"/>
              <a:t>, a partir de orientações de um guia específico  do UNICEF.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	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36838"/>
            <a:ext cx="21605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CaixaDeTexto 3"/>
          <p:cNvSpPr txBox="1">
            <a:spLocks noChangeArrowheads="1"/>
          </p:cNvSpPr>
          <p:nvPr/>
        </p:nvSpPr>
        <p:spPr bwMode="auto">
          <a:xfrm>
            <a:off x="7019925" y="3141663"/>
            <a:ext cx="15843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300" b="1"/>
              <a:t>conselheiros(as); lideranças comunitárias, sindicais e religiosas; crianças, adolescentes e suas famílias; profissionais de saúde, educação e assistência social; comunicadores e artistas; representantes do setor empresarial; entre outros atores.</a:t>
            </a:r>
          </a:p>
        </p:txBody>
      </p:sp>
      <p:sp>
        <p:nvSpPr>
          <p:cNvPr id="46086" name="CaixaDeTexto 4"/>
          <p:cNvSpPr txBox="1">
            <a:spLocks noChangeArrowheads="1"/>
          </p:cNvSpPr>
          <p:nvPr/>
        </p:nvSpPr>
        <p:spPr bwMode="auto">
          <a:xfrm>
            <a:off x="6804025" y="2632075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300" b="1">
                <a:solidFill>
                  <a:schemeClr val="bg1"/>
                </a:solidFill>
              </a:rPr>
              <a:t>QUEM PARTICIPA</a:t>
            </a:r>
          </a:p>
        </p:txBody>
      </p:sp>
      <p:pic>
        <p:nvPicPr>
          <p:cNvPr id="46087" name="Imagem 8" descr="Selo_new_logo_simple_P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775" y="1174750"/>
            <a:ext cx="8785225" cy="1792288"/>
          </a:xfrm>
        </p:spPr>
        <p:txBody>
          <a:bodyPr rtlCol="0">
            <a:normAutofit/>
          </a:bodyPr>
          <a:lstStyle/>
          <a:p>
            <a:pPr fontAlgn="auto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1º Fórum Comunitário</a:t>
            </a:r>
          </a:p>
          <a:p>
            <a:pPr fontAlgn="auto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Reunião Intermediária de Acompanhamento</a:t>
            </a:r>
          </a:p>
          <a:p>
            <a:pPr fontAlgn="auto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2º Fórum Comunitário</a:t>
            </a:r>
          </a:p>
        </p:txBody>
      </p:sp>
      <p:pic>
        <p:nvPicPr>
          <p:cNvPr id="48132" name="Imagem 8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54350"/>
            <a:ext cx="9144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QUAL É A PROPOSTA DO PRIMEIRO FÓRUM COMUNITÁRIO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4888"/>
            <a:ext cx="8293100" cy="45831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No </a:t>
            </a:r>
            <a:r>
              <a:rPr lang="pt-BR" sz="2000" i="1" dirty="0"/>
              <a:t>1º Fórum Comunitário </a:t>
            </a:r>
            <a:r>
              <a:rPr lang="pt-BR" sz="2000" b="1" dirty="0">
                <a:solidFill>
                  <a:srgbClr val="00B0F0"/>
                </a:solidFill>
              </a:rPr>
              <a:t>deve ser realizado no primeiro semestre de 2018</a:t>
            </a:r>
            <a:r>
              <a:rPr lang="pt-BR" sz="2000" dirty="0"/>
              <a:t>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Os objetivos deste encontro são: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Realizar o lançamento municipal e explicar a metodologia do Selo UNICEF;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Apresentar o(a) articulador(a), a Comissão Intersetorial pelos Direitos da Infância e Adolescência e o(a) </a:t>
            </a:r>
            <a:r>
              <a:rPr lang="pt-BR" sz="2000" dirty="0" err="1"/>
              <a:t>mobilizador</a:t>
            </a:r>
            <a:r>
              <a:rPr lang="pt-BR" sz="2000" dirty="0"/>
              <a:t>(a) de adolescentes e jovens;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Realizar uma análise sobre a situação da infância e da adolescência no município, com base nos indicadores oficiais e no diagnóstico participativo;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Identificar os potenciais desafios para a realização dos objetivos do Selo UNICEF e as propostas para superá-los.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A partir das informações coletadas no Fórum, elaborar o Plano Municipal de Ação.</a:t>
            </a:r>
          </a:p>
        </p:txBody>
      </p:sp>
      <p:pic>
        <p:nvPicPr>
          <p:cNvPr id="49156" name="Imagem 7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07950"/>
            <a:ext cx="8429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QUAL É A PROPOSTA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DA REUNIÃO INTERMEDIÁRIA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>
          <a:xfrm>
            <a:off x="4446588" y="2565400"/>
            <a:ext cx="4195762" cy="4292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No </a:t>
            </a:r>
            <a:r>
              <a:rPr lang="pt-BR" sz="2000" b="1" smtClean="0">
                <a:solidFill>
                  <a:srgbClr val="00B0F0"/>
                </a:solidFill>
              </a:rPr>
              <a:t>1º semestre de 2019</a:t>
            </a:r>
            <a:r>
              <a:rPr lang="pt-BR" sz="2000" smtClean="0"/>
              <a:t>, deverá ser realizada uma </a:t>
            </a:r>
            <a:r>
              <a:rPr lang="pt-BR" sz="2000" i="1" smtClean="0"/>
              <a:t>Reunião Intermediária de Acompanhamento</a:t>
            </a:r>
            <a:r>
              <a:rPr lang="pt-BR" sz="2000" smtClean="0"/>
              <a:t> de meio período, destinada ao monitoramento das ações e resultados do Selo UNICEF no município. Este é um importante momento para reflexão, pelos diversos atores envolvidos, sobre o processo de desenvolvimento do Selo UNICEF.</a:t>
            </a:r>
          </a:p>
        </p:txBody>
      </p:sp>
      <p:pic>
        <p:nvPicPr>
          <p:cNvPr id="51204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3"/>
          <a:srcRect t="1736" b="1085"/>
          <a:stretch>
            <a:fillRect/>
          </a:stretch>
        </p:blipFill>
        <p:spPr bwMode="auto">
          <a:xfrm>
            <a:off x="0" y="2024063"/>
            <a:ext cx="35941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QUAL É A PROPOSTA DO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SEGUNDO FÓRUM COMUNITÁRIO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3952875" y="2654300"/>
            <a:ext cx="4340225" cy="3902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O </a:t>
            </a:r>
            <a:r>
              <a:rPr lang="pt-BR" sz="2000" i="1" smtClean="0"/>
              <a:t>2º  Fórum Comunitário</a:t>
            </a:r>
            <a:r>
              <a:rPr lang="pt-BR" sz="2000" smtClean="0"/>
              <a:t> deve ser realizado </a:t>
            </a:r>
            <a:r>
              <a:rPr lang="pt-BR" sz="2000" b="1" smtClean="0">
                <a:solidFill>
                  <a:srgbClr val="00B0F0"/>
                </a:solidFill>
              </a:rPr>
              <a:t>até abril de 2020</a:t>
            </a:r>
            <a:r>
              <a:rPr lang="pt-BR" sz="2000" smtClean="0"/>
              <a:t>. 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  <a:p>
            <a:pPr marL="0" indent="0">
              <a:buFont typeface="Arial" charset="0"/>
              <a:buNone/>
            </a:pPr>
            <a:r>
              <a:rPr lang="pt-BR" sz="2000" smtClean="0"/>
              <a:t>Seu objetivo é comparar a situação do município entre o 1º e o 2º Fórum, tendo como referência a reflexão produzida na Reunião Intermediária de Acompanhamento. 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</p:txBody>
      </p:sp>
      <p:pic>
        <p:nvPicPr>
          <p:cNvPr id="52228" name="Imagem 9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8663"/>
            <a:ext cx="352107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COMO OS MUNICÍPIOS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IMPLEMENTAM O SELO UNICEF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2760663"/>
            <a:ext cx="3240088" cy="3313112"/>
          </a:xfrm>
        </p:spPr>
        <p:txBody>
          <a:bodyPr/>
          <a:lstStyle/>
          <a:p>
            <a:pPr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2000" smtClean="0"/>
              <a:t>NUCAs e JUVAs</a:t>
            </a:r>
          </a:p>
          <a:p>
            <a:pPr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2000" smtClean="0"/>
              <a:t>Indicadores de Impacto</a:t>
            </a:r>
          </a:p>
          <a:p>
            <a:pPr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2000" smtClean="0"/>
              <a:t>Resultados Sistêmicos</a:t>
            </a:r>
          </a:p>
          <a:p>
            <a:pPr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2000" smtClean="0"/>
              <a:t>Capacitações</a:t>
            </a:r>
          </a:p>
          <a:p>
            <a:pPr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2000" smtClean="0"/>
              <a:t>Fóruns Comunitários</a:t>
            </a:r>
          </a:p>
          <a:p>
            <a:pPr>
              <a:buClr>
                <a:srgbClr val="00B0F0"/>
              </a:buClr>
              <a:buSzPct val="50000"/>
              <a:buFont typeface="Wingdings" pitchFamily="2" charset="2"/>
              <a:buChar char=""/>
            </a:pPr>
            <a:r>
              <a:rPr lang="pt-BR" sz="2000" smtClean="0"/>
              <a:t>Plataformas virtuais</a:t>
            </a:r>
          </a:p>
        </p:txBody>
      </p:sp>
      <p:pic>
        <p:nvPicPr>
          <p:cNvPr id="54276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9775"/>
            <a:ext cx="41592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22238" y="2708275"/>
            <a:ext cx="8921750" cy="403860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5299" name="Títul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827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 QUE SÃO INDICADORES DE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IMPACTO, RESULTADOS SISTÊMICOS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E AÇÕES DE VALIDAÇÃO?</a:t>
            </a:r>
            <a:endParaRPr lang="pt-BR" sz="4000" b="1" smtClean="0">
              <a:solidFill>
                <a:schemeClr val="bg1"/>
              </a:solidFill>
            </a:endParaRPr>
          </a:p>
        </p:txBody>
      </p:sp>
      <p:pic>
        <p:nvPicPr>
          <p:cNvPr id="55300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39725" y="3194050"/>
            <a:ext cx="1920875" cy="3414713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2540000" y="3194050"/>
            <a:ext cx="1920875" cy="3414713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4751388" y="3194050"/>
            <a:ext cx="1920875" cy="3414713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6962775" y="3194050"/>
            <a:ext cx="1919288" cy="3414713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341313" y="2174875"/>
            <a:ext cx="1920875" cy="1055688"/>
          </a:xfrm>
          <a:prstGeom prst="rect">
            <a:avLst/>
          </a:prstGeom>
          <a:solidFill>
            <a:srgbClr val="00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</a:rPr>
              <a:t>Impacto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33650" y="2174875"/>
            <a:ext cx="1920875" cy="1055688"/>
          </a:xfrm>
          <a:prstGeom prst="rect">
            <a:avLst/>
          </a:prstGeom>
          <a:solidFill>
            <a:srgbClr val="00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</a:rPr>
              <a:t>Indicador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54563" y="2178050"/>
            <a:ext cx="1920875" cy="1054100"/>
          </a:xfrm>
          <a:prstGeom prst="rect">
            <a:avLst/>
          </a:prstGeom>
          <a:solidFill>
            <a:srgbClr val="00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</a:rPr>
              <a:t>Resultados sistêmicos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58013" y="2178050"/>
            <a:ext cx="1920875" cy="1054100"/>
          </a:xfrm>
          <a:prstGeom prst="rect">
            <a:avLst/>
          </a:prstGeom>
          <a:solidFill>
            <a:srgbClr val="00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</a:rPr>
              <a:t>Ações de validação</a:t>
            </a:r>
          </a:p>
        </p:txBody>
      </p:sp>
      <p:sp>
        <p:nvSpPr>
          <p:cNvPr id="55309" name="Rectangle 5"/>
          <p:cNvSpPr>
            <a:spLocks noChangeArrowheads="1"/>
          </p:cNvSpPr>
          <p:nvPr/>
        </p:nvSpPr>
        <p:spPr bwMode="auto">
          <a:xfrm>
            <a:off x="327025" y="3613150"/>
            <a:ext cx="19415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pt-BR"/>
              <a:t>é a </a:t>
            </a:r>
            <a:r>
              <a:rPr lang="pt-BR" sz="2100" b="1">
                <a:solidFill>
                  <a:srgbClr val="FFC000"/>
                </a:solidFill>
              </a:rPr>
              <a:t>mudança social</a:t>
            </a:r>
            <a:r>
              <a:rPr lang="pt-BR" sz="2000" b="1">
                <a:solidFill>
                  <a:srgbClr val="FFC000"/>
                </a:solidFill>
              </a:rPr>
              <a:t> </a:t>
            </a:r>
            <a:r>
              <a:rPr lang="pt-BR"/>
              <a:t>que se deseja alcançar, no que se refere à redução das desigualdades e garantia de seus direitos.</a:t>
            </a:r>
          </a:p>
        </p:txBody>
      </p:sp>
      <p:sp>
        <p:nvSpPr>
          <p:cNvPr id="55310" name="Rectangle 11"/>
          <p:cNvSpPr>
            <a:spLocks noChangeArrowheads="1"/>
          </p:cNvSpPr>
          <p:nvPr/>
        </p:nvSpPr>
        <p:spPr bwMode="auto">
          <a:xfrm>
            <a:off x="2532063" y="3613150"/>
            <a:ext cx="19065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pt-BR"/>
              <a:t>é a </a:t>
            </a:r>
            <a:r>
              <a:rPr lang="pt-BR" sz="2100" b="1">
                <a:solidFill>
                  <a:srgbClr val="FFC000"/>
                </a:solidFill>
              </a:rPr>
              <a:t>forma de medir </a:t>
            </a:r>
            <a:r>
              <a:rPr lang="pt-BR"/>
              <a:t>como estas mudanças estão sendo alcançadas</a:t>
            </a:r>
          </a:p>
        </p:txBody>
      </p:sp>
      <p:sp>
        <p:nvSpPr>
          <p:cNvPr id="55311" name="Espaço Reservado para Conteúdo 2"/>
          <p:cNvSpPr txBox="1">
            <a:spLocks/>
          </p:cNvSpPr>
          <p:nvPr/>
        </p:nvSpPr>
        <p:spPr bwMode="auto">
          <a:xfrm>
            <a:off x="4751388" y="3613150"/>
            <a:ext cx="19145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pt-BR"/>
              <a:t>referem à </a:t>
            </a:r>
            <a:r>
              <a:rPr lang="pt-BR" sz="2100" b="1">
                <a:solidFill>
                  <a:srgbClr val="FFC000"/>
                </a:solidFill>
              </a:rPr>
              <a:t>implementação</a:t>
            </a:r>
            <a:r>
              <a:rPr lang="pt-BR" sz="2000" b="1">
                <a:solidFill>
                  <a:srgbClr val="FFC000"/>
                </a:solidFill>
              </a:rPr>
              <a:t> e qualificação </a:t>
            </a:r>
            <a:r>
              <a:rPr lang="pt-BR"/>
              <a:t>de serviços, programas e políticas públicas voltados à infância e adolescência.</a:t>
            </a:r>
          </a:p>
        </p:txBody>
      </p:sp>
      <p:sp>
        <p:nvSpPr>
          <p:cNvPr id="55312" name="Espaço Reservado para Conteúdo 2"/>
          <p:cNvSpPr txBox="1">
            <a:spLocks/>
          </p:cNvSpPr>
          <p:nvPr/>
        </p:nvSpPr>
        <p:spPr bwMode="auto">
          <a:xfrm>
            <a:off x="6962775" y="3609975"/>
            <a:ext cx="19161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pt-BR"/>
              <a:t>é como os resultados sistêmicos são </a:t>
            </a:r>
            <a:r>
              <a:rPr lang="pt-BR" sz="2100" b="1">
                <a:solidFill>
                  <a:srgbClr val="FFC000"/>
                </a:solidFill>
              </a:rPr>
              <a:t>realizados</a:t>
            </a:r>
            <a:r>
              <a:rPr lang="pt-BR"/>
              <a:t>, </a:t>
            </a:r>
            <a:br>
              <a:rPr lang="pt-BR"/>
            </a:br>
            <a:r>
              <a:rPr lang="pt-BR"/>
              <a:t>a serem inseridos no Plano Municipal de Ação.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COMO OS MUNICÍPIOS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IMPLEMENTAM O SELO UNICEF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39988"/>
            <a:ext cx="7859713" cy="39719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rgbClr val="FFC000"/>
                </a:solidFill>
              </a:rPr>
              <a:t>O Selo propõe: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b="1" dirty="0">
              <a:solidFill>
                <a:srgbClr val="E53D09"/>
              </a:solidFill>
            </a:endParaRPr>
          </a:p>
          <a:p>
            <a:pPr fontAlgn="auto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O acompanhamento do desempenho de </a:t>
            </a:r>
            <a:r>
              <a:rPr lang="pt-BR" sz="2800" b="1" dirty="0">
                <a:solidFill>
                  <a:srgbClr val="FFC000"/>
                </a:solidFill>
              </a:rPr>
              <a:t>11 indicadores </a:t>
            </a:r>
            <a:endParaRPr lang="pt-BR" sz="2000" b="1" dirty="0">
              <a:solidFill>
                <a:srgbClr val="FFC000"/>
              </a:solidFill>
            </a:endParaRPr>
          </a:p>
          <a:p>
            <a:pPr fontAlgn="auto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Um conjunto de </a:t>
            </a:r>
            <a:r>
              <a:rPr lang="pt-BR" sz="2800" b="1" dirty="0">
                <a:solidFill>
                  <a:srgbClr val="FFC000"/>
                </a:solidFill>
              </a:rPr>
              <a:t>17 resultados sistêmicos</a:t>
            </a:r>
            <a:r>
              <a:rPr lang="pt-BR" sz="2000" dirty="0"/>
              <a:t>, que expressam as mudanças que devem ser geradas, ao longo da edição, no âmbito das políticas públicas municipais.</a:t>
            </a:r>
          </a:p>
          <a:p>
            <a:pPr fontAlgn="auto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Os resultados sistêmicos expressam as mudanças esperadas na estruturação, acesso e qualidade dessas políticas públicas e incluem programas intersetoriais, leis municipais e ações continuadas que se insiram e se consolidem nos municípios.</a:t>
            </a:r>
          </a:p>
        </p:txBody>
      </p:sp>
      <p:pic>
        <p:nvPicPr>
          <p:cNvPr id="57348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81075" y="3100388"/>
            <a:ext cx="1146175" cy="23749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2214563" y="1936750"/>
            <a:ext cx="1144587" cy="353853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5795963" y="3062288"/>
            <a:ext cx="1144587" cy="116363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7015163" y="1835150"/>
            <a:ext cx="1144587" cy="364013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3390900" y="3100388"/>
            <a:ext cx="1144588" cy="2400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tângulo 8"/>
          <p:cNvSpPr>
            <a:spLocks noChangeArrowheads="1"/>
          </p:cNvSpPr>
          <p:nvPr/>
        </p:nvSpPr>
        <p:spPr bwMode="auto">
          <a:xfrm>
            <a:off x="2325688" y="5368925"/>
            <a:ext cx="6818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8400" b="1">
                <a:solidFill>
                  <a:srgbClr val="00B0F0"/>
                </a:solidFill>
                <a:latin typeface="Arial" charset="0"/>
                <a:cs typeface="Arial" charset="0"/>
              </a:rPr>
              <a:t>Metodologia</a:t>
            </a:r>
          </a:p>
        </p:txBody>
      </p:sp>
      <p:pic>
        <p:nvPicPr>
          <p:cNvPr id="9220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0" y="2749550"/>
            <a:ext cx="29781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260350"/>
            <a:ext cx="9144000" cy="447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08100" y="0"/>
            <a:ext cx="7378700" cy="9683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INDICADORES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0" y="215900"/>
            <a:ext cx="9144000" cy="447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7888" y="219075"/>
            <a:ext cx="7808912" cy="40005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 17 RESULTADOS SISTÊMICOS</a:t>
            </a: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6275388" y="693738"/>
            <a:ext cx="2597150" cy="1054100"/>
            <a:chOff x="7795495" y="704577"/>
            <a:chExt cx="2596405" cy="1053326"/>
          </a:xfrm>
        </p:grpSpPr>
        <p:grpSp>
          <p:nvGrpSpPr>
            <p:cNvPr id="64602" name="Group 9"/>
            <p:cNvGrpSpPr>
              <a:grpSpLocks/>
            </p:cNvGrpSpPr>
            <p:nvPr/>
          </p:nvGrpSpPr>
          <p:grpSpPr bwMode="auto">
            <a:xfrm>
              <a:off x="7857633" y="704577"/>
              <a:ext cx="2534267" cy="995681"/>
              <a:chOff x="7857633" y="704577"/>
              <a:chExt cx="2534267" cy="99568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865325" y="766444"/>
                <a:ext cx="2526575" cy="913728"/>
              </a:xfrm>
              <a:prstGeom prst="rect">
                <a:avLst/>
              </a:prstGeom>
              <a:solidFill>
                <a:srgbClr val="F8EB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605" name="TextBox 12"/>
              <p:cNvSpPr txBox="1">
                <a:spLocks noChangeArrowheads="1"/>
              </p:cNvSpPr>
              <p:nvPr/>
            </p:nvSpPr>
            <p:spPr bwMode="auto">
              <a:xfrm>
                <a:off x="8129792" y="869261"/>
                <a:ext cx="226210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pt-BR" sz="1200" b="1"/>
                  <a:t>Programas e políticas de inclusão social de famílias vulneráveis funcionando no município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857389" y="704577"/>
                <a:ext cx="709409" cy="5234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3</a:t>
                </a:r>
              </a:p>
            </p:txBody>
          </p:sp>
        </p:grpSp>
        <p:pic>
          <p:nvPicPr>
            <p:cNvPr id="64603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95495" y="1038574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18" name="Group 14"/>
          <p:cNvGrpSpPr>
            <a:grpSpLocks/>
          </p:cNvGrpSpPr>
          <p:nvPr/>
        </p:nvGrpSpPr>
        <p:grpSpPr bwMode="auto">
          <a:xfrm>
            <a:off x="293688" y="693738"/>
            <a:ext cx="3073400" cy="1073150"/>
            <a:chOff x="1737303" y="699802"/>
            <a:chExt cx="3073750" cy="1073063"/>
          </a:xfrm>
        </p:grpSpPr>
        <p:sp>
          <p:nvSpPr>
            <p:cNvPr id="16" name="Rectangle 15"/>
            <p:cNvSpPr/>
            <p:nvPr/>
          </p:nvSpPr>
          <p:spPr>
            <a:xfrm>
              <a:off x="1826213" y="772821"/>
              <a:ext cx="2984840" cy="914326"/>
            </a:xfrm>
            <a:prstGeom prst="rect">
              <a:avLst/>
            </a:prstGeom>
            <a:solidFill>
              <a:srgbClr val="F8EB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99" name="TextBox 16"/>
            <p:cNvSpPr txBox="1">
              <a:spLocks noChangeArrowheads="1"/>
            </p:cNvSpPr>
            <p:nvPr/>
          </p:nvSpPr>
          <p:spPr bwMode="auto">
            <a:xfrm>
              <a:off x="2393235" y="909182"/>
              <a:ext cx="23515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Registro civil de nascimento assegurado a todas as crianças e adolescentes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08748" y="699802"/>
              <a:ext cx="709694" cy="523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</a:t>
              </a:r>
            </a:p>
          </p:txBody>
        </p:sp>
        <p:pic>
          <p:nvPicPr>
            <p:cNvPr id="64601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37303" y="1074172"/>
              <a:ext cx="723241" cy="69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19" name="Group 19"/>
          <p:cNvGrpSpPr>
            <a:grpSpLocks/>
          </p:cNvGrpSpPr>
          <p:nvPr/>
        </p:nvGrpSpPr>
        <p:grpSpPr bwMode="auto">
          <a:xfrm>
            <a:off x="3552825" y="692150"/>
            <a:ext cx="2527300" cy="1054100"/>
            <a:chOff x="5146639" y="701645"/>
            <a:chExt cx="2527164" cy="1054040"/>
          </a:xfrm>
        </p:grpSpPr>
        <p:sp>
          <p:nvSpPr>
            <p:cNvPr id="21" name="Rectangle 20"/>
            <p:cNvSpPr/>
            <p:nvPr/>
          </p:nvSpPr>
          <p:spPr>
            <a:xfrm>
              <a:off x="5216485" y="765141"/>
              <a:ext cx="2457318" cy="914348"/>
            </a:xfrm>
            <a:prstGeom prst="rect">
              <a:avLst/>
            </a:prstGeom>
            <a:solidFill>
              <a:srgbClr val="F8EB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95" name="TextBox 21"/>
            <p:cNvSpPr txBox="1">
              <a:spLocks noChangeArrowheads="1"/>
            </p:cNvSpPr>
            <p:nvPr/>
          </p:nvSpPr>
          <p:spPr bwMode="auto">
            <a:xfrm>
              <a:off x="5553983" y="799940"/>
              <a:ext cx="211429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Programa de busca ativa, inclusão e acompanhamento de crianças e adolescentes</a:t>
              </a:r>
            </a:p>
            <a:p>
              <a:pPr algn="r" eaLnBrk="1" hangingPunct="1"/>
              <a:r>
                <a:rPr lang="pt-BR" sz="1200" b="1"/>
                <a:t> na escola implementado</a:t>
              </a:r>
            </a:p>
          </p:txBody>
        </p:sp>
        <p:sp>
          <p:nvSpPr>
            <p:cNvPr id="64596" name="TextBox 22"/>
            <p:cNvSpPr txBox="1">
              <a:spLocks noChangeArrowheads="1"/>
            </p:cNvSpPr>
            <p:nvPr/>
          </p:nvSpPr>
          <p:spPr bwMode="auto">
            <a:xfrm>
              <a:off x="5212034" y="701645"/>
              <a:ext cx="7091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sz="2800" b="1">
                  <a:solidFill>
                    <a:srgbClr val="00B0F0"/>
                  </a:solidFill>
                </a:rPr>
                <a:t>2</a:t>
              </a:r>
            </a:p>
          </p:txBody>
        </p:sp>
        <p:pic>
          <p:nvPicPr>
            <p:cNvPr id="64597" name="Picture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6639" y="1036356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0" name="Group 24"/>
          <p:cNvGrpSpPr>
            <a:grpSpLocks/>
          </p:cNvGrpSpPr>
          <p:nvPr/>
        </p:nvGrpSpPr>
        <p:grpSpPr bwMode="auto">
          <a:xfrm>
            <a:off x="296863" y="1714500"/>
            <a:ext cx="3070225" cy="1042988"/>
            <a:chOff x="1901975" y="1722439"/>
            <a:chExt cx="3071359" cy="1042596"/>
          </a:xfrm>
        </p:grpSpPr>
        <p:sp>
          <p:nvSpPr>
            <p:cNvPr id="26" name="Rectangle 25"/>
            <p:cNvSpPr/>
            <p:nvPr/>
          </p:nvSpPr>
          <p:spPr>
            <a:xfrm>
              <a:off x="1981379" y="1795437"/>
              <a:ext cx="2991955" cy="914056"/>
            </a:xfrm>
            <a:prstGeom prst="rect">
              <a:avLst/>
            </a:prstGeom>
            <a:solidFill>
              <a:srgbClr val="FFFFC5">
                <a:alpha val="1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4591" name="TextBox 26"/>
            <p:cNvSpPr txBox="1">
              <a:spLocks noChangeArrowheads="1"/>
            </p:cNvSpPr>
            <p:nvPr/>
          </p:nvSpPr>
          <p:spPr bwMode="auto">
            <a:xfrm>
              <a:off x="2267617" y="1749372"/>
              <a:ext cx="267285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Programas de melhoria do estado nutricional das crianças e adolescentes, incluindo a promoção </a:t>
              </a:r>
            </a:p>
            <a:p>
              <a:pPr algn="r" eaLnBrk="1" hangingPunct="1"/>
              <a:r>
                <a:rPr lang="pt-BR" sz="1200" b="1"/>
                <a:t>do aleitamento materno e </a:t>
              </a:r>
            </a:p>
            <a:p>
              <a:pPr algn="r" eaLnBrk="1" hangingPunct="1"/>
              <a:r>
                <a:rPr lang="pt-BR" sz="1200" b="1"/>
                <a:t>alimentação saudável, implementados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70262" y="1722439"/>
              <a:ext cx="709875" cy="523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4</a:t>
              </a:r>
            </a:p>
          </p:txBody>
        </p:sp>
        <p:pic>
          <p:nvPicPr>
            <p:cNvPr id="64593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1975" y="2021717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1" name="Group 29"/>
          <p:cNvGrpSpPr>
            <a:grpSpLocks/>
          </p:cNvGrpSpPr>
          <p:nvPr/>
        </p:nvGrpSpPr>
        <p:grpSpPr bwMode="auto">
          <a:xfrm>
            <a:off x="3543300" y="1733550"/>
            <a:ext cx="2233613" cy="1060450"/>
            <a:chOff x="5452206" y="1743799"/>
            <a:chExt cx="2233861" cy="1060491"/>
          </a:xfrm>
        </p:grpSpPr>
        <p:sp>
          <p:nvSpPr>
            <p:cNvPr id="31" name="Rectangle 30"/>
            <p:cNvSpPr/>
            <p:nvPr/>
          </p:nvSpPr>
          <p:spPr>
            <a:xfrm>
              <a:off x="5531590" y="1796189"/>
              <a:ext cx="2154477" cy="914435"/>
            </a:xfrm>
            <a:prstGeom prst="rect">
              <a:avLst/>
            </a:prstGeom>
            <a:solidFill>
              <a:srgbClr val="FFFFC5">
                <a:alpha val="1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64587" name="Picture 3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52206" y="2084961"/>
              <a:ext cx="735184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88" name="TextBox 32"/>
            <p:cNvSpPr txBox="1">
              <a:spLocks noChangeArrowheads="1"/>
            </p:cNvSpPr>
            <p:nvPr/>
          </p:nvSpPr>
          <p:spPr bwMode="auto">
            <a:xfrm>
              <a:off x="5988566" y="1840330"/>
              <a:ext cx="16599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Acesso ao pré-natal garantido segundo os critérios de qualidade do Ministério da Saúde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09362" y="1743799"/>
              <a:ext cx="709692" cy="5238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64522" name="Group 34"/>
          <p:cNvGrpSpPr>
            <a:grpSpLocks/>
          </p:cNvGrpSpPr>
          <p:nvPr/>
        </p:nvGrpSpPr>
        <p:grpSpPr bwMode="auto">
          <a:xfrm>
            <a:off x="5937250" y="1717675"/>
            <a:ext cx="2933700" cy="1077913"/>
            <a:chOff x="7825156" y="1725252"/>
            <a:chExt cx="2932915" cy="1077873"/>
          </a:xfrm>
        </p:grpSpPr>
        <p:grpSp>
          <p:nvGrpSpPr>
            <p:cNvPr id="64581" name="Group 35"/>
            <p:cNvGrpSpPr>
              <a:grpSpLocks/>
            </p:cNvGrpSpPr>
            <p:nvPr/>
          </p:nvGrpSpPr>
          <p:grpSpPr bwMode="auto">
            <a:xfrm>
              <a:off x="7851399" y="1725252"/>
              <a:ext cx="2906672" cy="984978"/>
              <a:chOff x="7851399" y="1725252"/>
              <a:chExt cx="2906672" cy="98497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10858" y="1795099"/>
                <a:ext cx="2847213" cy="914366"/>
              </a:xfrm>
              <a:prstGeom prst="rect">
                <a:avLst/>
              </a:prstGeom>
              <a:solidFill>
                <a:srgbClr val="FFFFC5">
                  <a:alpha val="18824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584" name="TextBox 38"/>
              <p:cNvSpPr txBox="1">
                <a:spLocks noChangeArrowheads="1"/>
              </p:cNvSpPr>
              <p:nvPr/>
            </p:nvSpPr>
            <p:spPr bwMode="auto">
              <a:xfrm>
                <a:off x="8232610" y="1815879"/>
                <a:ext cx="251480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pt-BR" sz="1200" b="1"/>
                  <a:t>Serviços de referência para a atenção à saúde do adolescente em funcionamento de acordo com os parâmetros do Ministério da Saúde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52137" y="1725252"/>
                <a:ext cx="709422" cy="5222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6</a:t>
                </a:r>
              </a:p>
            </p:txBody>
          </p:sp>
        </p:grpSp>
        <p:pic>
          <p:nvPicPr>
            <p:cNvPr id="64582" name="Picture 3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5156" y="2083796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3" name="Group 40"/>
          <p:cNvGrpSpPr>
            <a:grpSpLocks/>
          </p:cNvGrpSpPr>
          <p:nvPr/>
        </p:nvGrpSpPr>
        <p:grpSpPr bwMode="auto">
          <a:xfrm>
            <a:off x="301625" y="2746375"/>
            <a:ext cx="3065463" cy="1071563"/>
            <a:chOff x="2326607" y="2763267"/>
            <a:chExt cx="3065633" cy="1070935"/>
          </a:xfrm>
        </p:grpSpPr>
        <p:sp>
          <p:nvSpPr>
            <p:cNvPr id="42" name="Rectangle 41"/>
            <p:cNvSpPr/>
            <p:nvPr/>
          </p:nvSpPr>
          <p:spPr>
            <a:xfrm>
              <a:off x="2402811" y="2826730"/>
              <a:ext cx="2989429" cy="913864"/>
            </a:xfrm>
            <a:prstGeom prst="rect">
              <a:avLst/>
            </a:prstGeom>
            <a:solidFill>
              <a:srgbClr val="FFFFC5">
                <a:alpha val="1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78" name="TextBox 42"/>
            <p:cNvSpPr txBox="1">
              <a:spLocks noChangeArrowheads="1"/>
            </p:cNvSpPr>
            <p:nvPr/>
          </p:nvSpPr>
          <p:spPr bwMode="auto">
            <a:xfrm>
              <a:off x="2686524" y="2858784"/>
              <a:ext cx="269863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Ações de promoção de direitos sexuais e reprodutivos e prevenção das IST/Aids voltadas para adolescentes </a:t>
              </a:r>
            </a:p>
            <a:p>
              <a:pPr algn="r" eaLnBrk="1" hangingPunct="1"/>
              <a:r>
                <a:rPr lang="pt-BR" sz="1200" b="1"/>
                <a:t>e jovens implementadas</a:t>
              </a:r>
            </a:p>
          </p:txBody>
        </p:sp>
        <p:sp>
          <p:nvSpPr>
            <p:cNvPr id="64579" name="TextBox 43"/>
            <p:cNvSpPr txBox="1">
              <a:spLocks noChangeArrowheads="1"/>
            </p:cNvSpPr>
            <p:nvPr/>
          </p:nvSpPr>
          <p:spPr bwMode="auto">
            <a:xfrm>
              <a:off x="2366593" y="2763267"/>
              <a:ext cx="7091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sz="2800" b="1">
                  <a:solidFill>
                    <a:srgbClr val="00B0F0"/>
                  </a:solidFill>
                </a:rPr>
                <a:t>7</a:t>
              </a:r>
            </a:p>
          </p:txBody>
        </p:sp>
        <p:pic>
          <p:nvPicPr>
            <p:cNvPr id="64580" name="Picture 4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26607" y="3114873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4" name="Group 45"/>
          <p:cNvGrpSpPr>
            <a:grpSpLocks/>
          </p:cNvGrpSpPr>
          <p:nvPr/>
        </p:nvGrpSpPr>
        <p:grpSpPr bwMode="auto">
          <a:xfrm>
            <a:off x="3548063" y="2728913"/>
            <a:ext cx="2239962" cy="1089025"/>
            <a:chOff x="5217611" y="2737450"/>
            <a:chExt cx="2240406" cy="1088772"/>
          </a:xfrm>
        </p:grpSpPr>
        <p:sp>
          <p:nvSpPr>
            <p:cNvPr id="47" name="Rectangle 46"/>
            <p:cNvSpPr/>
            <p:nvPr/>
          </p:nvSpPr>
          <p:spPr>
            <a:xfrm>
              <a:off x="5292238" y="2826329"/>
              <a:ext cx="2165779" cy="914188"/>
            </a:xfrm>
            <a:prstGeom prst="rect">
              <a:avLst/>
            </a:prstGeom>
            <a:solidFill>
              <a:srgbClr val="FFFFC5">
                <a:alpha val="1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74" name="TextBox 47"/>
            <p:cNvSpPr txBox="1">
              <a:spLocks noChangeArrowheads="1"/>
            </p:cNvSpPr>
            <p:nvPr/>
          </p:nvSpPr>
          <p:spPr bwMode="auto">
            <a:xfrm>
              <a:off x="5728316" y="2937423"/>
              <a:ext cx="17072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Estratégia para redução da distorção idade-série implementada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57306" y="2737450"/>
              <a:ext cx="709754" cy="5237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8</a:t>
              </a:r>
            </a:p>
          </p:txBody>
        </p:sp>
        <p:pic>
          <p:nvPicPr>
            <p:cNvPr id="64576" name="Picture 4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17611" y="3106893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5" name="Group 50"/>
          <p:cNvGrpSpPr>
            <a:grpSpLocks/>
          </p:cNvGrpSpPr>
          <p:nvPr/>
        </p:nvGrpSpPr>
        <p:grpSpPr bwMode="auto">
          <a:xfrm>
            <a:off x="3546475" y="3756025"/>
            <a:ext cx="2230438" cy="1084263"/>
            <a:chOff x="5217050" y="3765148"/>
            <a:chExt cx="2231113" cy="1083994"/>
          </a:xfrm>
        </p:grpSpPr>
        <p:sp>
          <p:nvSpPr>
            <p:cNvPr id="52" name="Rectangle 51"/>
            <p:cNvSpPr/>
            <p:nvPr/>
          </p:nvSpPr>
          <p:spPr>
            <a:xfrm>
              <a:off x="5293273" y="3846091"/>
              <a:ext cx="2154890" cy="914173"/>
            </a:xfrm>
            <a:prstGeom prst="rect">
              <a:avLst/>
            </a:prstGeom>
            <a:solidFill>
              <a:srgbClr val="FFFFC5">
                <a:alpha val="1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64570" name="Picture 52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17050" y="4129813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71" name="TextBox 53"/>
            <p:cNvSpPr txBox="1">
              <a:spLocks noChangeArrowheads="1"/>
            </p:cNvSpPr>
            <p:nvPr/>
          </p:nvSpPr>
          <p:spPr bwMode="auto">
            <a:xfrm>
              <a:off x="5631453" y="3967021"/>
              <a:ext cx="17791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Sistema de proteção social básica fortalecido no município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47222" y="3765148"/>
              <a:ext cx="709827" cy="523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11</a:t>
              </a:r>
            </a:p>
          </p:txBody>
        </p:sp>
      </p:grpSp>
      <p:grpSp>
        <p:nvGrpSpPr>
          <p:cNvPr id="64526" name="Group 55"/>
          <p:cNvGrpSpPr>
            <a:grpSpLocks/>
          </p:cNvGrpSpPr>
          <p:nvPr/>
        </p:nvGrpSpPr>
        <p:grpSpPr bwMode="auto">
          <a:xfrm>
            <a:off x="5953125" y="3768725"/>
            <a:ext cx="2922588" cy="1071563"/>
            <a:chOff x="7720824" y="3780791"/>
            <a:chExt cx="2922657" cy="1070395"/>
          </a:xfrm>
        </p:grpSpPr>
        <p:sp>
          <p:nvSpPr>
            <p:cNvPr id="57" name="Rectangle 56"/>
            <p:cNvSpPr/>
            <p:nvPr/>
          </p:nvSpPr>
          <p:spPr>
            <a:xfrm>
              <a:off x="7789089" y="3845808"/>
              <a:ext cx="2848042" cy="914989"/>
            </a:xfrm>
            <a:prstGeom prst="rect">
              <a:avLst/>
            </a:prstGeom>
            <a:solidFill>
              <a:srgbClr val="FFFFC5">
                <a:alpha val="1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66" name="TextBox 57"/>
            <p:cNvSpPr txBox="1">
              <a:spLocks noChangeArrowheads="1"/>
            </p:cNvSpPr>
            <p:nvPr/>
          </p:nvSpPr>
          <p:spPr bwMode="auto">
            <a:xfrm>
              <a:off x="8112053" y="3891014"/>
              <a:ext cx="253142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Acesso ao esporte educacional, seguro e inclusivo garantido a todas as crianças e adolescentes do município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76388" y="3780791"/>
              <a:ext cx="1057300" cy="5233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12</a:t>
              </a:r>
            </a:p>
          </p:txBody>
        </p:sp>
        <p:pic>
          <p:nvPicPr>
            <p:cNvPr id="64568" name="Picture 5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720824" y="4135081"/>
              <a:ext cx="716105" cy="71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7" name="Group 60"/>
          <p:cNvGrpSpPr>
            <a:grpSpLocks/>
          </p:cNvGrpSpPr>
          <p:nvPr/>
        </p:nvGrpSpPr>
        <p:grpSpPr bwMode="auto">
          <a:xfrm>
            <a:off x="2779713" y="4770438"/>
            <a:ext cx="2238375" cy="1104900"/>
            <a:chOff x="5433208" y="4788779"/>
            <a:chExt cx="2238861" cy="1105356"/>
          </a:xfrm>
        </p:grpSpPr>
        <p:sp>
          <p:nvSpPr>
            <p:cNvPr id="62" name="Rectangle 61"/>
            <p:cNvSpPr/>
            <p:nvPr/>
          </p:nvSpPr>
          <p:spPr>
            <a:xfrm>
              <a:off x="5506249" y="4876127"/>
              <a:ext cx="2154705" cy="914777"/>
            </a:xfrm>
            <a:prstGeom prst="rect">
              <a:avLst/>
            </a:prstGeom>
            <a:solidFill>
              <a:srgbClr val="EBEB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64562" name="Picture 6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433208" y="5174806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63" name="TextBox 63"/>
            <p:cNvSpPr txBox="1">
              <a:spLocks noChangeArrowheads="1"/>
            </p:cNvSpPr>
            <p:nvPr/>
          </p:nvSpPr>
          <p:spPr bwMode="auto">
            <a:xfrm>
              <a:off x="5806941" y="4919620"/>
              <a:ext cx="186512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Situações de violência e trabalho infantil prevenidas e notificadas no município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84019" y="4788779"/>
              <a:ext cx="709766" cy="5225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14</a:t>
              </a:r>
            </a:p>
          </p:txBody>
        </p:sp>
      </p:grpSp>
      <p:grpSp>
        <p:nvGrpSpPr>
          <p:cNvPr id="64528" name="Group 65"/>
          <p:cNvGrpSpPr>
            <a:grpSpLocks/>
          </p:cNvGrpSpPr>
          <p:nvPr/>
        </p:nvGrpSpPr>
        <p:grpSpPr bwMode="auto">
          <a:xfrm>
            <a:off x="5159375" y="4765675"/>
            <a:ext cx="1797050" cy="1606550"/>
            <a:chOff x="8070234" y="4792007"/>
            <a:chExt cx="1796455" cy="1606620"/>
          </a:xfrm>
        </p:grpSpPr>
        <p:sp>
          <p:nvSpPr>
            <p:cNvPr id="67" name="Rectangle 66"/>
            <p:cNvSpPr/>
            <p:nvPr/>
          </p:nvSpPr>
          <p:spPr>
            <a:xfrm>
              <a:off x="8128953" y="4876149"/>
              <a:ext cx="1737736" cy="1500252"/>
            </a:xfrm>
            <a:prstGeom prst="rect">
              <a:avLst/>
            </a:prstGeom>
            <a:solidFill>
              <a:srgbClr val="EBEB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64558" name="Picture 67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070234" y="5126314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59" name="TextBox 68"/>
            <p:cNvSpPr txBox="1">
              <a:spLocks noChangeArrowheads="1"/>
            </p:cNvSpPr>
            <p:nvPr/>
          </p:nvSpPr>
          <p:spPr bwMode="auto">
            <a:xfrm>
              <a:off x="8412632" y="4828967"/>
              <a:ext cx="1424011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Serviços de atendimento socioeducativo </a:t>
              </a:r>
            </a:p>
            <a:p>
              <a:pPr algn="r" eaLnBrk="1" hangingPunct="1"/>
              <a:r>
                <a:rPr lang="pt-BR" sz="1200" b="1"/>
                <a:t>em meio aberto disponíveis no município e alimentando os cadastros nacionais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89278" y="4792007"/>
              <a:ext cx="709378" cy="5238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15</a:t>
              </a:r>
            </a:p>
          </p:txBody>
        </p:sp>
      </p:grpSp>
      <p:grpSp>
        <p:nvGrpSpPr>
          <p:cNvPr id="64529" name="Group 70"/>
          <p:cNvGrpSpPr>
            <a:grpSpLocks/>
          </p:cNvGrpSpPr>
          <p:nvPr/>
        </p:nvGrpSpPr>
        <p:grpSpPr bwMode="auto">
          <a:xfrm>
            <a:off x="7056438" y="4751388"/>
            <a:ext cx="1804987" cy="1614487"/>
            <a:chOff x="1932589" y="5793432"/>
            <a:chExt cx="1805538" cy="1614601"/>
          </a:xfrm>
        </p:grpSpPr>
        <p:sp>
          <p:nvSpPr>
            <p:cNvPr id="72" name="Rectangle 71"/>
            <p:cNvSpPr/>
            <p:nvPr/>
          </p:nvSpPr>
          <p:spPr>
            <a:xfrm>
              <a:off x="2000872" y="5880750"/>
              <a:ext cx="1737255" cy="1509820"/>
            </a:xfrm>
            <a:prstGeom prst="rect">
              <a:avLst/>
            </a:prstGeom>
            <a:solidFill>
              <a:srgbClr val="EBEB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54" name="TextBox 72"/>
            <p:cNvSpPr txBox="1">
              <a:spLocks noChangeArrowheads="1"/>
            </p:cNvSpPr>
            <p:nvPr/>
          </p:nvSpPr>
          <p:spPr bwMode="auto">
            <a:xfrm>
              <a:off x="2216049" y="5838373"/>
              <a:ext cx="1509957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Ações multissetoriais de proteção ao </a:t>
              </a:r>
            </a:p>
            <a:p>
              <a:pPr algn="r" eaLnBrk="1" hangingPunct="1"/>
              <a:r>
                <a:rPr lang="pt-BR" sz="1200" b="1"/>
                <a:t>direito à vida </a:t>
              </a:r>
            </a:p>
            <a:p>
              <a:pPr algn="r" eaLnBrk="1" hangingPunct="1"/>
              <a:r>
                <a:rPr lang="pt-BR" sz="1200" b="1"/>
                <a:t>dos adolescentes </a:t>
              </a:r>
            </a:p>
            <a:p>
              <a:pPr algn="r" eaLnBrk="1" hangingPunct="1"/>
              <a:r>
                <a:rPr lang="pt-BR" sz="1200" b="1"/>
                <a:t>e contra a violência implementadas no município</a:t>
              </a:r>
            </a:p>
          </p:txBody>
        </p:sp>
        <p:sp>
          <p:nvSpPr>
            <p:cNvPr id="64555" name="TextBox 73"/>
            <p:cNvSpPr txBox="1">
              <a:spLocks noChangeArrowheads="1"/>
            </p:cNvSpPr>
            <p:nvPr/>
          </p:nvSpPr>
          <p:spPr bwMode="auto">
            <a:xfrm>
              <a:off x="1959477" y="5793432"/>
              <a:ext cx="7091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sz="2800" b="1">
                  <a:solidFill>
                    <a:srgbClr val="00B0F0"/>
                  </a:solidFill>
                </a:rPr>
                <a:t>16</a:t>
              </a:r>
            </a:p>
          </p:txBody>
        </p:sp>
        <p:pic>
          <p:nvPicPr>
            <p:cNvPr id="64556" name="Picture 74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32589" y="6145527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30" name="Group 75"/>
          <p:cNvGrpSpPr>
            <a:grpSpLocks/>
          </p:cNvGrpSpPr>
          <p:nvPr/>
        </p:nvGrpSpPr>
        <p:grpSpPr bwMode="auto">
          <a:xfrm>
            <a:off x="301625" y="5821363"/>
            <a:ext cx="4705350" cy="1071562"/>
            <a:chOff x="6673415" y="5819565"/>
            <a:chExt cx="4704937" cy="1071454"/>
          </a:xfrm>
        </p:grpSpPr>
        <p:sp>
          <p:nvSpPr>
            <p:cNvPr id="77" name="Rectangle 76"/>
            <p:cNvSpPr/>
            <p:nvPr/>
          </p:nvSpPr>
          <p:spPr>
            <a:xfrm>
              <a:off x="6749608" y="5879884"/>
              <a:ext cx="4628744" cy="914308"/>
            </a:xfrm>
            <a:prstGeom prst="rect">
              <a:avLst/>
            </a:prstGeom>
            <a:solidFill>
              <a:srgbClr val="FEE7D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64550" name="Picture 7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673415" y="6171690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51" name="TextBox 78"/>
            <p:cNvSpPr txBox="1">
              <a:spLocks noChangeArrowheads="1"/>
            </p:cNvSpPr>
            <p:nvPr/>
          </p:nvSpPr>
          <p:spPr bwMode="auto">
            <a:xfrm>
              <a:off x="7187427" y="6028339"/>
              <a:ext cx="41730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Mecanismos de escuta e participação da sociedade (especialmente de crianças e adolescentes) na elaboração </a:t>
              </a:r>
            </a:p>
            <a:p>
              <a:pPr algn="r" eaLnBrk="1" hangingPunct="1"/>
              <a:r>
                <a:rPr lang="pt-BR" sz="1200" b="1"/>
                <a:t>e controle social de políticas públicas institucionalizados</a:t>
              </a:r>
            </a:p>
          </p:txBody>
        </p:sp>
        <p:sp>
          <p:nvSpPr>
            <p:cNvPr id="64552" name="TextBox 79"/>
            <p:cNvSpPr txBox="1">
              <a:spLocks noChangeArrowheads="1"/>
            </p:cNvSpPr>
            <p:nvPr/>
          </p:nvSpPr>
          <p:spPr bwMode="auto">
            <a:xfrm>
              <a:off x="6736892" y="5819565"/>
              <a:ext cx="7091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sz="2800" b="1">
                  <a:solidFill>
                    <a:srgbClr val="00B0F0"/>
                  </a:solidFill>
                </a:rPr>
                <a:t>17</a:t>
              </a:r>
            </a:p>
          </p:txBody>
        </p:sp>
      </p:grpSp>
      <p:grpSp>
        <p:nvGrpSpPr>
          <p:cNvPr id="64531" name="Group 80"/>
          <p:cNvGrpSpPr>
            <a:grpSpLocks/>
          </p:cNvGrpSpPr>
          <p:nvPr/>
        </p:nvGrpSpPr>
        <p:grpSpPr bwMode="auto">
          <a:xfrm>
            <a:off x="5945188" y="2738438"/>
            <a:ext cx="2921000" cy="1074737"/>
            <a:chOff x="7261388" y="2751815"/>
            <a:chExt cx="2920716" cy="1074899"/>
          </a:xfrm>
        </p:grpSpPr>
        <p:grpSp>
          <p:nvGrpSpPr>
            <p:cNvPr id="64544" name="Group 81"/>
            <p:cNvGrpSpPr>
              <a:grpSpLocks/>
            </p:cNvGrpSpPr>
            <p:nvPr/>
          </p:nvGrpSpPr>
          <p:grpSpPr bwMode="auto">
            <a:xfrm>
              <a:off x="7337385" y="2751815"/>
              <a:ext cx="2844719" cy="988570"/>
              <a:chOff x="7337385" y="2751815"/>
              <a:chExt cx="2844719" cy="98857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7337581" y="2826438"/>
                <a:ext cx="2844523" cy="914538"/>
              </a:xfrm>
              <a:prstGeom prst="rect">
                <a:avLst/>
              </a:prstGeom>
              <a:solidFill>
                <a:srgbClr val="FFFFC5">
                  <a:alpha val="18824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547" name="TextBox 84"/>
              <p:cNvSpPr txBox="1">
                <a:spLocks noChangeArrowheads="1"/>
              </p:cNvSpPr>
              <p:nvPr/>
            </p:nvSpPr>
            <p:spPr bwMode="auto">
              <a:xfrm>
                <a:off x="7830874" y="2971196"/>
                <a:ext cx="234115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pt-BR" sz="1200" b="1"/>
                  <a:t>Estratégia de promoção da Igualdade Racial implementada na rede escolar municipal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343930" y="2751815"/>
                <a:ext cx="709543" cy="5239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9</a:t>
                </a:r>
              </a:p>
            </p:txBody>
          </p:sp>
        </p:grpSp>
        <p:pic>
          <p:nvPicPr>
            <p:cNvPr id="64545" name="Picture 8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61388" y="3109499"/>
              <a:ext cx="717215" cy="71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32" name="Group 86"/>
          <p:cNvGrpSpPr>
            <a:grpSpLocks/>
          </p:cNvGrpSpPr>
          <p:nvPr/>
        </p:nvGrpSpPr>
        <p:grpSpPr bwMode="auto">
          <a:xfrm>
            <a:off x="296863" y="3765550"/>
            <a:ext cx="3070225" cy="1069975"/>
            <a:chOff x="2843458" y="3773483"/>
            <a:chExt cx="3069838" cy="1070800"/>
          </a:xfrm>
        </p:grpSpPr>
        <p:grpSp>
          <p:nvGrpSpPr>
            <p:cNvPr id="64539" name="Group 87"/>
            <p:cNvGrpSpPr>
              <a:grpSpLocks/>
            </p:cNvGrpSpPr>
            <p:nvPr/>
          </p:nvGrpSpPr>
          <p:grpSpPr bwMode="auto">
            <a:xfrm>
              <a:off x="2907007" y="3773483"/>
              <a:ext cx="3006289" cy="987181"/>
              <a:chOff x="2907007" y="3773483"/>
              <a:chExt cx="3006289" cy="987181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924410" y="3846564"/>
                <a:ext cx="2988886" cy="913517"/>
              </a:xfrm>
              <a:prstGeom prst="rect">
                <a:avLst/>
              </a:prstGeom>
              <a:solidFill>
                <a:srgbClr val="FFFFC5">
                  <a:alpha val="18824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542" name="TextBox 90"/>
              <p:cNvSpPr txBox="1">
                <a:spLocks noChangeArrowheads="1"/>
              </p:cNvSpPr>
              <p:nvPr/>
            </p:nvSpPr>
            <p:spPr bwMode="auto">
              <a:xfrm>
                <a:off x="3290402" y="3974087"/>
                <a:ext cx="261581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pt-BR" sz="1200" b="1"/>
                  <a:t>Primeira Infância valorizada como prioridade na agenda de políticas públicas do município</a:t>
                </a:r>
              </a:p>
            </p:txBody>
          </p:sp>
          <p:sp>
            <p:nvSpPr>
              <p:cNvPr id="64543" name="TextBox 91"/>
              <p:cNvSpPr txBox="1">
                <a:spLocks noChangeArrowheads="1"/>
              </p:cNvSpPr>
              <p:nvPr/>
            </p:nvSpPr>
            <p:spPr bwMode="auto">
              <a:xfrm>
                <a:off x="2907007" y="3773483"/>
                <a:ext cx="7091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pt-BR" sz="2800" b="1">
                    <a:solidFill>
                      <a:srgbClr val="00B0F0"/>
                    </a:solidFill>
                  </a:rPr>
                  <a:t>10</a:t>
                </a:r>
              </a:p>
            </p:txBody>
          </p:sp>
        </p:grpSp>
        <p:pic>
          <p:nvPicPr>
            <p:cNvPr id="64540" name="Picture 88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843458" y="4124954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33" name="Group 92"/>
          <p:cNvGrpSpPr>
            <a:grpSpLocks/>
          </p:cNvGrpSpPr>
          <p:nvPr/>
        </p:nvGrpSpPr>
        <p:grpSpPr bwMode="auto">
          <a:xfrm>
            <a:off x="298450" y="4772025"/>
            <a:ext cx="2343150" cy="1085850"/>
            <a:chOff x="1906154" y="4793779"/>
            <a:chExt cx="2342095" cy="1086320"/>
          </a:xfrm>
        </p:grpSpPr>
        <p:sp>
          <p:nvSpPr>
            <p:cNvPr id="94" name="Rectangle 93"/>
            <p:cNvSpPr/>
            <p:nvPr/>
          </p:nvSpPr>
          <p:spPr>
            <a:xfrm>
              <a:off x="1982320" y="4876365"/>
              <a:ext cx="2265929" cy="914796"/>
            </a:xfrm>
            <a:prstGeom prst="rect">
              <a:avLst/>
            </a:prstGeom>
            <a:solidFill>
              <a:srgbClr val="EBEB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4536" name="TextBox 94"/>
            <p:cNvSpPr txBox="1">
              <a:spLocks noChangeArrowheads="1"/>
            </p:cNvSpPr>
            <p:nvPr/>
          </p:nvSpPr>
          <p:spPr bwMode="auto">
            <a:xfrm>
              <a:off x="2366594" y="4838855"/>
              <a:ext cx="188165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pt-BR" sz="1200" b="1"/>
                <a:t>Serviços integrados de atendimento a crianças e adolescentes vítimas ou testemunhas de violência ofertados no município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77560" y="4793779"/>
              <a:ext cx="709292" cy="522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13</a:t>
              </a:r>
            </a:p>
          </p:txBody>
        </p:sp>
        <p:pic>
          <p:nvPicPr>
            <p:cNvPr id="64538" name="Picture 96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906154" y="5160770"/>
              <a:ext cx="719329" cy="71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34" name="TextBox 97"/>
          <p:cNvSpPr txBox="1">
            <a:spLocks noChangeArrowheads="1"/>
          </p:cNvSpPr>
          <p:nvPr/>
        </p:nvSpPr>
        <p:spPr bwMode="auto">
          <a:xfrm>
            <a:off x="7405688" y="6545263"/>
            <a:ext cx="1509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400" b="1" i="1">
                <a:solidFill>
                  <a:srgbClr val="00B0F0"/>
                </a:solidFill>
              </a:rPr>
              <a:t>OBRIGATÓRIOS</a:t>
            </a:r>
            <a:endParaRPr lang="pt-BR" sz="1400" b="1" i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215900"/>
            <a:ext cx="9144000" cy="447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7888" y="219075"/>
            <a:ext cx="7808912" cy="40005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RESULTADOS SISTÊMICOS</a:t>
            </a:r>
          </a:p>
        </p:txBody>
      </p:sp>
      <p:pic>
        <p:nvPicPr>
          <p:cNvPr id="6656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612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88" y="441325"/>
            <a:ext cx="6456362" cy="1152525"/>
          </a:xfrm>
        </p:spPr>
        <p:txBody>
          <a:bodyPr rtlCol="0">
            <a:noAutofit/>
          </a:bodyPr>
          <a:lstStyle/>
          <a:p>
            <a:pPr algn="l" fontAlgn="auto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3600" b="1" cap="all" dirty="0">
                <a:solidFill>
                  <a:schemeClr val="bg1"/>
                </a:solidFill>
              </a:rPr>
              <a:t>Ações de Validação</a:t>
            </a:r>
          </a:p>
        </p:txBody>
      </p:sp>
      <p:pic>
        <p:nvPicPr>
          <p:cNvPr id="68611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663" y="257175"/>
            <a:ext cx="13350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5613"/>
            <a:ext cx="9144000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262063"/>
            <a:ext cx="8010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00475"/>
            <a:ext cx="8382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631825"/>
            <a:ext cx="7296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3433763"/>
            <a:ext cx="83629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209550"/>
            <a:ext cx="7277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8" y="3011488"/>
            <a:ext cx="83629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895475"/>
            <a:ext cx="72866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3619500"/>
            <a:ext cx="87884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COMO OS MUNICÍPIOS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SÃO AVALIADOS</a:t>
            </a:r>
            <a:r>
              <a:rPr lang="pt-BR" sz="3600" smtClean="0"/>
              <a:t/>
            </a:r>
            <a:br>
              <a:rPr lang="pt-BR" sz="36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73731" name="Espaço Reservado para Conteúdo 2"/>
          <p:cNvSpPr>
            <a:spLocks noGrp="1"/>
          </p:cNvSpPr>
          <p:nvPr>
            <p:ph idx="1"/>
          </p:nvPr>
        </p:nvSpPr>
        <p:spPr>
          <a:xfrm>
            <a:off x="4006850" y="2492375"/>
            <a:ext cx="4041775" cy="436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O Selo UNICEF está estruturado em dois eixos de acompanhamento do trabalho dos municípios: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/>
            </a:r>
            <a:br>
              <a:rPr lang="pt-BR" sz="2000" smtClean="0"/>
            </a:br>
            <a:r>
              <a:rPr lang="pt-BR" sz="2000" smtClean="0"/>
              <a:t>1) impacto social; 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/>
            </a:r>
            <a:br>
              <a:rPr lang="pt-BR" sz="2000" smtClean="0"/>
            </a:br>
            <a:r>
              <a:rPr lang="pt-BR" sz="2000" smtClean="0"/>
              <a:t>2) resultados sistêmicos. </a:t>
            </a:r>
          </a:p>
        </p:txBody>
      </p:sp>
      <p:pic>
        <p:nvPicPr>
          <p:cNvPr id="73732" name="Imagem 9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9775"/>
            <a:ext cx="354171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688" y="3916363"/>
            <a:ext cx="8266112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420688" y="3559175"/>
            <a:ext cx="8266112" cy="366713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420688" y="5276850"/>
            <a:ext cx="8266112" cy="3667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420688" y="5659438"/>
            <a:ext cx="8266112" cy="698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475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375"/>
            <a:ext cx="8113713" cy="436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O sistema de pontuação do Selo UNICEF é marcado por duas cores (verde e vermelho), que valem tanto para ambos os eixos.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  <a:p>
            <a:pPr marL="0" indent="0">
              <a:buFont typeface="Arial" charset="0"/>
              <a:buNone/>
            </a:pPr>
            <a:r>
              <a:rPr lang="pt-BR" sz="2000" b="1" smtClean="0">
                <a:solidFill>
                  <a:schemeClr val="bg1"/>
                </a:solidFill>
              </a:rPr>
              <a:t>Verde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>Sinaliza que a situação ou desempenho do município está igual ou melhor que a média, considerando o seu grupo de avaliação, ou que o município realizou uma atividade e obteve resultados positivos. Ganha ponto.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  <a:p>
            <a:pPr marL="0" indent="0">
              <a:buFont typeface="Arial" charset="0"/>
              <a:buNone/>
            </a:pPr>
            <a:r>
              <a:rPr lang="pt-BR" sz="2000" b="1" smtClean="0">
                <a:solidFill>
                  <a:schemeClr val="bg1"/>
                </a:solidFill>
              </a:rPr>
              <a:t>Vermelho 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>Indica que a situação ou desempenho do município está pior que a média do seu grupo de avaliação</a:t>
            </a:r>
          </a:p>
        </p:txBody>
      </p:sp>
      <p:sp>
        <p:nvSpPr>
          <p:cNvPr id="74759" name="Título 1"/>
          <p:cNvSpPr>
            <a:spLocks noGrp="1"/>
          </p:cNvSpPr>
          <p:nvPr>
            <p:ph type="title"/>
          </p:nvPr>
        </p:nvSpPr>
        <p:spPr>
          <a:xfrm>
            <a:off x="457200" y="1103313"/>
            <a:ext cx="8229600" cy="893762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SISTEMA DE AVALIAÇÃO</a:t>
            </a:r>
            <a:r>
              <a:rPr lang="pt-BR" sz="3600" smtClean="0"/>
              <a:t/>
            </a:r>
            <a:br>
              <a:rPr lang="pt-BR" sz="36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pic>
        <p:nvPicPr>
          <p:cNvPr id="74760" name="Imagem 8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92113" y="441325"/>
            <a:ext cx="8229600" cy="1152525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</a:rPr>
              <a:t>OS NÚMEROS DO SELO UNICEF </a:t>
            </a: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EDIÇÃO</a:t>
            </a:r>
            <a:r>
              <a:rPr lang="pt-BR" sz="4000" b="1" smtClean="0">
                <a:solidFill>
                  <a:schemeClr val="bg1"/>
                </a:solidFill>
              </a:rPr>
              <a:t> 2017-2020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0" y="3148013"/>
            <a:ext cx="4286250" cy="2709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400" b="1" dirty="0">
                <a:solidFill>
                  <a:srgbClr val="00B0F0"/>
                </a:solidFill>
              </a:rPr>
              <a:t>1. 902 municípios inscritos</a:t>
            </a:r>
          </a:p>
          <a:p>
            <a:pPr lvl="1"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400" dirty="0"/>
              <a:t>1.279 no Semiárido</a:t>
            </a:r>
          </a:p>
          <a:p>
            <a:pPr lvl="1"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623 na Amazônia</a:t>
            </a:r>
          </a:p>
          <a:p>
            <a:pPr marL="457200" lvl="1" indent="0" fontAlgn="auto">
              <a:spcAft>
                <a:spcPts val="0"/>
              </a:spcAft>
              <a:buClr>
                <a:srgbClr val="00B0F0"/>
              </a:buClr>
              <a:buSzPct val="70000"/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pt-BR" sz="2400" b="1" dirty="0">
                <a:solidFill>
                  <a:srgbClr val="00B0F0"/>
                </a:solidFill>
              </a:rPr>
              <a:t>249 na Bahia</a:t>
            </a:r>
          </a:p>
        </p:txBody>
      </p:sp>
      <p:pic>
        <p:nvPicPr>
          <p:cNvPr id="10244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9"/>
          <a:stretch/>
        </p:blipFill>
        <p:spPr>
          <a:xfrm>
            <a:off x="538163" y="2943225"/>
            <a:ext cx="3875087" cy="3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PONTUAÇÃO NO EIXO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DE IMPACTO SOCIAL</a:t>
            </a: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smtClean="0"/>
              <a:t/>
            </a:r>
            <a:br>
              <a:rPr lang="pt-BR" sz="40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525" y="2182813"/>
            <a:ext cx="8659813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Monitora e avalia </a:t>
            </a:r>
            <a:r>
              <a:rPr lang="pt-BR" sz="2000" b="1" dirty="0"/>
              <a:t>11</a:t>
            </a:r>
            <a:r>
              <a:rPr lang="pt-BR" sz="2000" dirty="0"/>
              <a:t> </a:t>
            </a:r>
            <a:r>
              <a:rPr lang="pt-BR" sz="2000" b="1" dirty="0"/>
              <a:t>indicadores</a:t>
            </a:r>
            <a:r>
              <a:rPr lang="pt-BR" sz="2000" dirty="0"/>
              <a:t>. Os municípios deverão desenvolver ações para alcançar o </a:t>
            </a:r>
            <a:r>
              <a:rPr lang="pt-BR" sz="2000" b="1" dirty="0"/>
              <a:t>impacto social </a:t>
            </a:r>
            <a:r>
              <a:rPr lang="pt-BR" sz="2000" dirty="0"/>
              <a:t>nas quatro dimensões definidas na metodologia do Selo UNICEF.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Nos indicadores (quantitativos), </a:t>
            </a:r>
            <a:r>
              <a:rPr lang="pt-BR" sz="2000" u="sng" dirty="0"/>
              <a:t>duas condições são necessárias</a:t>
            </a:r>
            <a:r>
              <a:rPr lang="pt-BR" sz="2000" dirty="0"/>
              <a:t> para conseguir pontuação: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Que os </a:t>
            </a:r>
            <a:r>
              <a:rPr lang="pt-BR" sz="2000" b="1" dirty="0">
                <a:solidFill>
                  <a:srgbClr val="00B0F0"/>
                </a:solidFill>
              </a:rPr>
              <a:t>indicadores não tenham piorado</a:t>
            </a:r>
            <a:r>
              <a:rPr lang="pt-BR" sz="2000" dirty="0"/>
              <a:t> entre o ano inicial e o ano final, para fins de comparação.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Que o </a:t>
            </a:r>
            <a:r>
              <a:rPr lang="pt-BR" sz="2000" b="1" dirty="0">
                <a:solidFill>
                  <a:srgbClr val="00B0F0"/>
                </a:solidFill>
              </a:rPr>
              <a:t>resultado do município esteja igual ou melhor </a:t>
            </a:r>
            <a:r>
              <a:rPr lang="pt-BR" sz="2000" dirty="0"/>
              <a:t>do que a média do seu grupo no ano final (sinalização verde).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rgbClr val="00B050"/>
                </a:solidFill>
              </a:rPr>
              <a:t>Se as duas condições forem satisfeitas, o município pontua naquele indicador.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</p:txBody>
      </p:sp>
      <p:pic>
        <p:nvPicPr>
          <p:cNvPr id="75780" name="Imagem 5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260350"/>
            <a:ext cx="9144000" cy="447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08100" y="0"/>
            <a:ext cx="7378700" cy="9683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INDICADORES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PONTUAÇÃO ESPECIAL</a:t>
            </a:r>
            <a:br>
              <a:rPr lang="pt-BR" sz="3600" b="1" smtClean="0">
                <a:solidFill>
                  <a:schemeClr val="bg1"/>
                </a:solidFill>
              </a:rPr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79875" name="Espaço Reservado para Conteúdo 2"/>
          <p:cNvSpPr>
            <a:spLocks noGrp="1"/>
          </p:cNvSpPr>
          <p:nvPr>
            <p:ph idx="1"/>
          </p:nvPr>
        </p:nvSpPr>
        <p:spPr>
          <a:xfrm>
            <a:off x="4365625" y="2492375"/>
            <a:ext cx="4446588" cy="436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Se um indicador do município melhorar muito no ano final em relação ao ano inicial, é possível ganhar o ponto mesmo que o município esteja em vermelho, comparado aos demais integrantes do grupo de avaliação. 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>Para isso, o município deve estar entre </a:t>
            </a:r>
            <a:r>
              <a:rPr lang="pt-BR" sz="2000" b="1" smtClean="0">
                <a:solidFill>
                  <a:srgbClr val="00B0F0"/>
                </a:solidFill>
              </a:rPr>
              <a:t>os 15% que mais avançaram </a:t>
            </a:r>
            <a:r>
              <a:rPr lang="pt-BR" sz="2000" smtClean="0"/>
              <a:t>do seu próprio grupo neste indicador.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</p:txBody>
      </p:sp>
      <p:pic>
        <p:nvPicPr>
          <p:cNvPr id="79876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9775"/>
            <a:ext cx="3548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/>
            <a:r>
              <a:rPr lang="pt-BR" sz="3600" b="1" smtClean="0">
                <a:solidFill>
                  <a:schemeClr val="bg1"/>
                </a:solidFill>
              </a:rPr>
              <a:t>PONTUAÇÃO NO EIXO DE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RESULTADOS SISTÊMICOS</a:t>
            </a:r>
          </a:p>
        </p:txBody>
      </p:sp>
      <p:sp>
        <p:nvSpPr>
          <p:cNvPr id="80899" name="Espaço Reservado para Conteúdo 2"/>
          <p:cNvSpPr>
            <a:spLocks noGrp="1"/>
          </p:cNvSpPr>
          <p:nvPr>
            <p:ph idx="1"/>
          </p:nvPr>
        </p:nvSpPr>
        <p:spPr>
          <a:xfrm>
            <a:off x="4365625" y="2492375"/>
            <a:ext cx="4446588" cy="436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/>
              <a:t>Já no eixo de resultados sistêmicos, os municípios </a:t>
            </a:r>
            <a:r>
              <a:rPr lang="pt-BR" sz="2000" b="1" smtClean="0">
                <a:solidFill>
                  <a:srgbClr val="00B0F0"/>
                </a:solidFill>
              </a:rPr>
              <a:t>são pontuados por cada resultado sistêmico desenvolvido e comprovado</a:t>
            </a:r>
            <a:r>
              <a:rPr lang="pt-BR" sz="2000" smtClean="0"/>
              <a:t>, de acordo com os critérios definidos pelo UNICEF </a:t>
            </a:r>
            <a:br>
              <a:rPr lang="pt-BR" sz="2000" smtClean="0"/>
            </a:br>
            <a:r>
              <a:rPr lang="pt-BR" sz="2000" smtClean="0"/>
              <a:t>(ver www.selounicef.org.br).</a:t>
            </a:r>
          </a:p>
          <a:p>
            <a:pPr marL="0" indent="0">
              <a:buFont typeface="Arial" charset="0"/>
              <a:buNone/>
            </a:pPr>
            <a:r>
              <a:rPr lang="pt-BR" sz="2000" smtClean="0"/>
              <a:t/>
            </a:r>
            <a:br>
              <a:rPr lang="pt-BR" sz="2000" smtClean="0"/>
            </a:br>
            <a:r>
              <a:rPr lang="pt-BR" sz="2000" smtClean="0"/>
              <a:t>Ao final, os municípios deverão pontuar em </a:t>
            </a:r>
            <a:r>
              <a:rPr lang="pt-BR" sz="2000" b="1" smtClean="0">
                <a:solidFill>
                  <a:srgbClr val="00B0F0"/>
                </a:solidFill>
              </a:rPr>
              <a:t>pelo menos 60% dos indicadores</a:t>
            </a:r>
            <a:r>
              <a:rPr lang="pt-BR" sz="2000" smtClean="0"/>
              <a:t>. Nesta edição, dos 11 indicadores propostos, o município deve pontuar </a:t>
            </a:r>
          </a:p>
          <a:p>
            <a:pPr marL="0" indent="0">
              <a:buFont typeface="Arial" charset="0"/>
              <a:buNone/>
            </a:pPr>
            <a:r>
              <a:rPr lang="pt-BR" sz="2000" b="1" smtClean="0">
                <a:solidFill>
                  <a:srgbClr val="00B0F0"/>
                </a:solidFill>
              </a:rPr>
              <a:t>em pelo menos 7</a:t>
            </a:r>
            <a:r>
              <a:rPr lang="pt-BR" sz="2000" smtClean="0"/>
              <a:t>. 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  <a:p>
            <a:pPr marL="0" indent="0">
              <a:buFont typeface="Arial" charset="0"/>
              <a:buNone/>
            </a:pPr>
            <a:endParaRPr lang="pt-BR" sz="2000" smtClean="0"/>
          </a:p>
        </p:txBody>
      </p:sp>
      <p:pic>
        <p:nvPicPr>
          <p:cNvPr id="80900" name="Imagem 8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0888"/>
            <a:ext cx="405288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PONTUAÇÃO NECESSÁRIA PARA CONQUISTAR O SELO UNICEF</a:t>
            </a: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smtClean="0"/>
              <a:t/>
            </a:r>
            <a:br>
              <a:rPr lang="pt-BR" sz="40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188" y="2492375"/>
            <a:ext cx="8328025" cy="43656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O Selo UNICEF é concedido ao município que obtém um determinado número de pontos pré-estabelecido para cada eixo.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Dentre os </a:t>
            </a:r>
            <a:r>
              <a:rPr lang="pt-BR" sz="2000" b="1" dirty="0">
                <a:solidFill>
                  <a:srgbClr val="00B0F0"/>
                </a:solidFill>
              </a:rPr>
              <a:t>17 resultados sistêmicos </a:t>
            </a:r>
            <a:r>
              <a:rPr lang="pt-BR" sz="2000" dirty="0"/>
              <a:t>propostos, é preciso que o município pontue pelo menos em 12 deles, distribuídos da seguinte maneira: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Pontuação em cada um dos </a:t>
            </a:r>
            <a:r>
              <a:rPr lang="pt-BR" sz="2000" b="1" dirty="0">
                <a:solidFill>
                  <a:srgbClr val="00B0F0"/>
                </a:solidFill>
              </a:rPr>
              <a:t>5 resultados obrigatórios</a:t>
            </a:r>
            <a:r>
              <a:rPr lang="pt-BR" sz="2000" dirty="0"/>
              <a:t>;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2000" dirty="0"/>
              <a:t>Pontuação em </a:t>
            </a:r>
            <a:r>
              <a:rPr lang="pt-BR" sz="2000" b="1" dirty="0">
                <a:solidFill>
                  <a:srgbClr val="00B0F0"/>
                </a:solidFill>
              </a:rPr>
              <a:t>pelo menos outros 7 resultados sistêmicos</a:t>
            </a:r>
            <a:r>
              <a:rPr lang="pt-BR" sz="2000" dirty="0"/>
              <a:t>, a serem definidos pelo município a partir do diagnóstico e previstos no Plano de Ação, </a:t>
            </a:r>
            <a:r>
              <a:rPr lang="pt-BR" sz="2000" i="1" dirty="0">
                <a:solidFill>
                  <a:srgbClr val="00B0F0"/>
                </a:solidFill>
              </a:rPr>
              <a:t>escolhidos de acordo com suas prioridades</a:t>
            </a:r>
            <a:r>
              <a:rPr lang="pt-BR" sz="2000" dirty="0"/>
              <a:t>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endParaRPr lang="pt-BR" sz="2000" dirty="0"/>
          </a:p>
        </p:txBody>
      </p:sp>
      <p:pic>
        <p:nvPicPr>
          <p:cNvPr id="81924" name="Imagem 5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PONTUAÇÃO NECESSÁRIA PARA CONQUISTAR O SELO UNICEF</a:t>
            </a: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smtClean="0"/>
              <a:t/>
            </a:r>
            <a:br>
              <a:rPr lang="pt-BR" sz="40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pic>
        <p:nvPicPr>
          <p:cNvPr id="83971" name="Imagem 5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972" name="Group 7"/>
          <p:cNvGrpSpPr>
            <a:grpSpLocks/>
          </p:cNvGrpSpPr>
          <p:nvPr/>
        </p:nvGrpSpPr>
        <p:grpSpPr bwMode="auto">
          <a:xfrm>
            <a:off x="461963" y="3443288"/>
            <a:ext cx="8224837" cy="1546225"/>
            <a:chOff x="754909" y="2310183"/>
            <a:chExt cx="8225577" cy="1546726"/>
          </a:xfrm>
        </p:grpSpPr>
        <p:pic>
          <p:nvPicPr>
            <p:cNvPr id="83973" name="Imagem 10" descr="base apresentaçãoTABELA EIXOS-08.jpg"/>
            <p:cNvPicPr>
              <a:picLocks noChangeAspect="1"/>
            </p:cNvPicPr>
            <p:nvPr/>
          </p:nvPicPr>
          <p:blipFill>
            <a:blip r:embed="rId4"/>
            <a:srcRect l="48383" t="22745" r="12714" b="63451"/>
            <a:stretch>
              <a:fillRect/>
            </a:stretch>
          </p:blipFill>
          <p:spPr bwMode="auto">
            <a:xfrm>
              <a:off x="3168501" y="2310183"/>
              <a:ext cx="5811985" cy="15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4" name="Imagem 10" descr="base apresentaçãoTABELA EIXOS-08.jpg"/>
            <p:cNvPicPr>
              <a:picLocks noChangeAspect="1"/>
            </p:cNvPicPr>
            <p:nvPr/>
          </p:nvPicPr>
          <p:blipFill>
            <a:blip r:embed="rId4"/>
            <a:srcRect l="12868" t="22745" r="70976" b="63451"/>
            <a:stretch>
              <a:fillRect/>
            </a:stretch>
          </p:blipFill>
          <p:spPr bwMode="auto">
            <a:xfrm>
              <a:off x="754909" y="2310183"/>
              <a:ext cx="2413592" cy="15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5" name="Imagem 10" descr="base apresentaçãoTABELA EIXOS-08.jpg"/>
            <p:cNvPicPr>
              <a:picLocks noChangeAspect="1"/>
            </p:cNvPicPr>
            <p:nvPr/>
          </p:nvPicPr>
          <p:blipFill>
            <a:blip r:embed="rId4"/>
            <a:srcRect l="27577" t="22745" r="61369" b="73697"/>
            <a:stretch>
              <a:fillRect/>
            </a:stretch>
          </p:blipFill>
          <p:spPr bwMode="auto">
            <a:xfrm>
              <a:off x="1517327" y="2319460"/>
              <a:ext cx="1651174" cy="39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1414463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CONDIÇÕES PARA PARTICIPAR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E CONTINUAR PARTICIPANDO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DO SELO UNICEF:</a:t>
            </a: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smtClean="0"/>
              <a:t/>
            </a:r>
            <a:br>
              <a:rPr lang="pt-BR" sz="40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86019" name="Espaço Reservado para Conteúdo 2"/>
          <p:cNvSpPr>
            <a:spLocks noGrp="1"/>
          </p:cNvSpPr>
          <p:nvPr>
            <p:ph idx="1"/>
          </p:nvPr>
        </p:nvSpPr>
        <p:spPr>
          <a:xfrm>
            <a:off x="4821238" y="2492375"/>
            <a:ext cx="3576637" cy="4365625"/>
          </a:xfrm>
        </p:spPr>
        <p:txBody>
          <a:bodyPr/>
          <a:lstStyle/>
          <a:p>
            <a:pPr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r>
              <a:rPr lang="pt-BR" sz="2000" smtClean="0"/>
              <a:t>Manter o CMDCA e Conselho Tutelar em funcionamento;</a:t>
            </a:r>
          </a:p>
          <a:p>
            <a:pPr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endParaRPr lang="pt-BR" sz="2000" smtClean="0"/>
          </a:p>
          <a:p>
            <a:pPr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r>
              <a:rPr lang="pt-BR" sz="2000" smtClean="0"/>
              <a:t>Realizar os dois Fóruns Comunitários;</a:t>
            </a:r>
          </a:p>
          <a:p>
            <a:pPr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endParaRPr lang="pt-BR" sz="2000" smtClean="0"/>
          </a:p>
          <a:p>
            <a:pPr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r>
              <a:rPr lang="pt-BR" sz="2000" smtClean="0"/>
              <a:t>Criar ou fortalecer os núcleos de Cidadania de Adolescentes.</a:t>
            </a:r>
          </a:p>
          <a:p>
            <a:pPr>
              <a:buClr>
                <a:srgbClr val="00B0F0"/>
              </a:buClr>
              <a:buSzPct val="70000"/>
              <a:buFont typeface="Wingdings" pitchFamily="2" charset="2"/>
              <a:buChar char=""/>
            </a:pPr>
            <a:endParaRPr lang="pt-BR" sz="2000" smtClean="0"/>
          </a:p>
        </p:txBody>
      </p:sp>
      <p:pic>
        <p:nvPicPr>
          <p:cNvPr id="86020" name="Imagem 5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9775"/>
            <a:ext cx="4505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COMO O MUNICÍPIO É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CERTIFICADO COM O SELO UNICEF?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/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4000" smtClean="0"/>
              <a:t/>
            </a:r>
            <a:br>
              <a:rPr lang="pt-BR" sz="40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5113" y="2492375"/>
            <a:ext cx="8878887" cy="43656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O anúncio e reconhecimento dos municípios que conquistaram o </a:t>
            </a:r>
            <a:br>
              <a:rPr lang="pt-BR" sz="2000" dirty="0"/>
            </a:br>
            <a:r>
              <a:rPr lang="pt-BR" sz="2000" i="1" dirty="0"/>
              <a:t>Selo UNICEF – Edição 2017-2020</a:t>
            </a:r>
            <a:r>
              <a:rPr lang="pt-BR" sz="2000" dirty="0"/>
              <a:t> será realizada em </a:t>
            </a:r>
            <a:r>
              <a:rPr lang="pt-BR" sz="2000" b="1" dirty="0">
                <a:solidFill>
                  <a:srgbClr val="00B0F0"/>
                </a:solidFill>
              </a:rPr>
              <a:t>2020</a:t>
            </a:r>
            <a:r>
              <a:rPr lang="pt-BR" sz="2000" dirty="0"/>
              <a:t>, em data e local a serem anunciados pelo UNICEF.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Os municípios certificados receberão um troféu, um certificado e a autorização para utilizar a logomarca do Selo UNICEF.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/>
              <a:t>O articulador(a), o(a) mobilizador(a) de adolescentes e jovens e o CMDCA, por meio de um(a) representante, também recebem um certificado de reconhecimento.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rgbClr val="00B0F0"/>
                </a:solidFill>
              </a:rPr>
              <a:t>Os municípios certificados pelo Selo UNICEF passam a fazer parte de um grupo de municípios reconhecidos internacionalmente pelo UNICEF por seus avanços em favor da infância e adolescência.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</p:txBody>
      </p:sp>
      <p:pic>
        <p:nvPicPr>
          <p:cNvPr id="87044" name="Imagem 4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Conteúdo 2"/>
          <p:cNvSpPr>
            <a:spLocks noGrp="1"/>
          </p:cNvSpPr>
          <p:nvPr>
            <p:ph idx="1"/>
          </p:nvPr>
        </p:nvSpPr>
        <p:spPr>
          <a:xfrm>
            <a:off x="573088" y="2232025"/>
            <a:ext cx="8229600" cy="25923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pt-BR" sz="2600" smtClean="0"/>
          </a:p>
          <a:p>
            <a:pPr marL="0" indent="0">
              <a:buFont typeface="Arial" charset="0"/>
              <a:buNone/>
            </a:pPr>
            <a:r>
              <a:rPr lang="pt-BR" sz="2800" b="1" smtClean="0"/>
              <a:t>“Os municípios certificados pelo Selo UNICEF passam a fazer parte de um grupo de municípios reconhecidos internacionalmente pelo UNICEF por seus avanços em favor da infância e adolescência”</a:t>
            </a:r>
          </a:p>
          <a:p>
            <a:pPr marL="0" indent="0">
              <a:buFont typeface="Arial" charset="0"/>
              <a:buNone/>
            </a:pPr>
            <a:endParaRPr lang="pt-BR" sz="2000" smtClean="0"/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5141913" y="4679950"/>
            <a:ext cx="3560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00A7EB"/>
                </a:solidFill>
              </a:rPr>
              <a:t>Florence Bauer</a:t>
            </a:r>
          </a:p>
          <a:p>
            <a:pPr eaLnBrk="1" hangingPunct="1"/>
            <a:r>
              <a:rPr lang="pt-BR">
                <a:solidFill>
                  <a:srgbClr val="00A7EB"/>
                </a:solidFill>
              </a:rPr>
              <a:t>Representante do UNICEF no Brasil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COMO O MUNICÍPIO É 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>CERTIFICADO COM O SELO UNICEF?</a:t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3600" b="1" smtClean="0">
                <a:solidFill>
                  <a:schemeClr val="bg1"/>
                </a:solidFill>
              </a:rPr>
              <a:t/>
            </a:r>
            <a:br>
              <a:rPr lang="pt-BR" sz="3600" b="1" smtClean="0">
                <a:solidFill>
                  <a:schemeClr val="bg1"/>
                </a:solidFill>
              </a:rPr>
            </a:br>
            <a:r>
              <a:rPr lang="pt-BR" sz="4000" smtClean="0"/>
              <a:t/>
            </a:r>
            <a:br>
              <a:rPr lang="pt-BR" sz="4000" smtClean="0"/>
            </a:br>
            <a:endParaRPr lang="pt-BR" sz="4000" b="1" smtClean="0">
              <a:solidFill>
                <a:schemeClr val="bg1"/>
              </a:solidFill>
            </a:endParaRPr>
          </a:p>
        </p:txBody>
      </p:sp>
      <p:sp>
        <p:nvSpPr>
          <p:cNvPr id="911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38625"/>
            <a:ext cx="8302625" cy="6159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000" b="1" smtClean="0">
                <a:solidFill>
                  <a:srgbClr val="00B0F0"/>
                </a:solidFill>
              </a:rPr>
              <a:t>VÍDEO CARAVANA DO SELO </a:t>
            </a:r>
            <a:endParaRPr lang="pt-BR" sz="2000" b="1" smtClean="0">
              <a:solidFill>
                <a:srgbClr val="00B0F0"/>
              </a:solidFill>
            </a:endParaRPr>
          </a:p>
        </p:txBody>
      </p:sp>
      <p:pic>
        <p:nvPicPr>
          <p:cNvPr id="91140" name="Imagem 4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aravana_SELO_UNICEF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 rtlCol="0">
            <a:noAutofit/>
          </a:bodyPr>
          <a:lstStyle/>
          <a:p>
            <a:pPr algn="l" fontAlgn="auto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SELO UNICEF </a:t>
            </a:r>
            <a:r>
              <a:rPr 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EDIÇÃO</a:t>
            </a:r>
            <a:r>
              <a:rPr 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2017-2020 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393825" y="3717925"/>
            <a:ext cx="7408863" cy="1341438"/>
          </a:xfrm>
        </p:spPr>
        <p:txBody>
          <a:bodyPr/>
          <a:lstStyle/>
          <a:p>
            <a:pPr marL="0" indent="0">
              <a:buClr>
                <a:srgbClr val="00B0F0"/>
              </a:buClr>
              <a:buSzPct val="70000"/>
              <a:buFont typeface="Arial" charset="0"/>
              <a:buNone/>
            </a:pPr>
            <a:r>
              <a:rPr lang="en-US" sz="4800" b="1" smtClean="0">
                <a:solidFill>
                  <a:srgbClr val="00B0F0"/>
                </a:solidFill>
                <a:cs typeface="Arial" charset="0"/>
              </a:rPr>
              <a:t>O que é o Selo UNICEF?</a:t>
            </a:r>
            <a:endParaRPr lang="pt-BR" sz="4800" b="1" smtClean="0">
              <a:solidFill>
                <a:srgbClr val="00B0F0"/>
              </a:solidFill>
              <a:cs typeface="Arial" charset="0"/>
            </a:endParaRPr>
          </a:p>
        </p:txBody>
      </p:sp>
      <p:pic>
        <p:nvPicPr>
          <p:cNvPr id="12292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2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                                                       Help Desk – Assessoria técnica à distância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15900"/>
            <a:ext cx="9144000" cy="723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0350" y="215900"/>
            <a:ext cx="7808913" cy="7699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Caminhos do Selo UNICEF ed.2017-2020</a:t>
            </a:r>
          </a:p>
        </p:txBody>
      </p:sp>
      <p:pic>
        <p:nvPicPr>
          <p:cNvPr id="93189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349250"/>
            <a:ext cx="8048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a 6"/>
          <p:cNvGraphicFramePr/>
          <p:nvPr/>
        </p:nvGraphicFramePr>
        <p:xfrm>
          <a:off x="611560" y="692696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have esquerda 14"/>
          <p:cNvSpPr/>
          <p:nvPr/>
        </p:nvSpPr>
        <p:spPr>
          <a:xfrm rot="16200000">
            <a:off x="4502151" y="2330450"/>
            <a:ext cx="260350" cy="804227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3192" name="CaixaDeTexto 22"/>
          <p:cNvSpPr txBox="1">
            <a:spLocks noChangeArrowheads="1"/>
          </p:cNvSpPr>
          <p:nvPr/>
        </p:nvSpPr>
        <p:spPr bwMode="auto">
          <a:xfrm>
            <a:off x="2519363" y="5068888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b="1">
                <a:solidFill>
                  <a:srgbClr val="00B0F0"/>
                </a:solidFill>
              </a:rPr>
              <a:t>Capacitações  e Ensino  à Distância (EAD)</a:t>
            </a:r>
          </a:p>
        </p:txBody>
      </p:sp>
      <p:sp>
        <p:nvSpPr>
          <p:cNvPr id="12" name="CaixaDeTexto 8"/>
          <p:cNvSpPr txBox="1"/>
          <p:nvPr/>
        </p:nvSpPr>
        <p:spPr>
          <a:xfrm>
            <a:off x="4824413" y="2143125"/>
            <a:ext cx="1876425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rgbClr val="00B0F0"/>
                </a:solidFill>
                <a:latin typeface="+mn-lt"/>
              </a:rPr>
              <a:t> </a:t>
            </a:r>
            <a:r>
              <a:rPr lang="pt-BR" sz="1600" dirty="0">
                <a:solidFill>
                  <a:srgbClr val="00B0F0"/>
                </a:solidFill>
                <a:latin typeface="+mn-lt"/>
              </a:rPr>
              <a:t>3</a:t>
            </a:r>
            <a:r>
              <a:rPr lang="pt-BR" sz="1600" b="1" dirty="0">
                <a:solidFill>
                  <a:srgbClr val="00B0F0"/>
                </a:solidFill>
                <a:latin typeface="+mn-lt"/>
              </a:rPr>
              <a:t>ª Capacitação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1600" dirty="0">
                <a:latin typeface="+mn-lt"/>
              </a:rPr>
              <a:t>Linha de Base ½ período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Reunião Intermediaria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00B0F0"/>
                </a:solidFill>
                <a:latin typeface="+mn-lt"/>
              </a:rPr>
              <a:t> 4ª Capacitação</a:t>
            </a:r>
          </a:p>
        </p:txBody>
      </p:sp>
      <p:sp>
        <p:nvSpPr>
          <p:cNvPr id="13" name="Chave esquerda 18"/>
          <p:cNvSpPr/>
          <p:nvPr/>
        </p:nvSpPr>
        <p:spPr>
          <a:xfrm rot="16200000">
            <a:off x="4501356" y="2028032"/>
            <a:ext cx="261937" cy="6769100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have esquerda 14"/>
          <p:cNvSpPr/>
          <p:nvPr/>
        </p:nvSpPr>
        <p:spPr>
          <a:xfrm rot="16200000">
            <a:off x="4680744" y="-2524919"/>
            <a:ext cx="287338" cy="8042275"/>
          </a:xfrm>
          <a:prstGeom prst="lef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1247775" y="1116013"/>
            <a:ext cx="7153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Implementação das ações de validação, incluindo as atividades do NUCA</a:t>
            </a:r>
          </a:p>
        </p:txBody>
      </p:sp>
      <p:sp>
        <p:nvSpPr>
          <p:cNvPr id="15" name="CaixaDeTexto 21"/>
          <p:cNvSpPr txBox="1"/>
          <p:nvPr/>
        </p:nvSpPr>
        <p:spPr>
          <a:xfrm>
            <a:off x="260350" y="4656138"/>
            <a:ext cx="2289175" cy="1323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4C22"/>
                </a:solidFill>
              </a:rPr>
              <a:t>Articuladores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1.Comissão Intersetorial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2.NUCA</a:t>
            </a:r>
            <a:br>
              <a:rPr lang="pt-BR" sz="1600" dirty="0"/>
            </a:br>
            <a:r>
              <a:rPr lang="pt-BR" sz="1600" dirty="0"/>
              <a:t>3.Preparação do Diagnóstico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SELO UNICEF </a:t>
            </a:r>
            <a:r>
              <a:rPr lang="pt-BR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pt-BR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EDIÇÃO</a:t>
            </a:r>
            <a:r>
              <a:rPr lang="pt-BR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2017-2020 </a:t>
            </a:r>
          </a:p>
        </p:txBody>
      </p:sp>
      <p:sp>
        <p:nvSpPr>
          <p:cNvPr id="95235" name="Espaço Reservado para Conteúdo 2"/>
          <p:cNvSpPr>
            <a:spLocks noGrp="1"/>
          </p:cNvSpPr>
          <p:nvPr>
            <p:ph idx="1"/>
          </p:nvPr>
        </p:nvSpPr>
        <p:spPr>
          <a:xfrm>
            <a:off x="1770063" y="3665538"/>
            <a:ext cx="5849937" cy="1341437"/>
          </a:xfrm>
        </p:spPr>
        <p:txBody>
          <a:bodyPr/>
          <a:lstStyle/>
          <a:p>
            <a:pPr marL="0" indent="0" algn="ctr">
              <a:buClr>
                <a:srgbClr val="00B0F0"/>
              </a:buClr>
              <a:buSzPct val="70000"/>
              <a:buFont typeface="Arial" charset="0"/>
              <a:buNone/>
            </a:pPr>
            <a:r>
              <a:rPr lang="en-US" sz="4000" b="1" smtClean="0">
                <a:solidFill>
                  <a:srgbClr val="00B0F0"/>
                </a:solidFill>
                <a:cs typeface="Arial" charset="0"/>
              </a:rPr>
              <a:t>Próximos passos</a:t>
            </a:r>
            <a:endParaRPr lang="pt-BR" sz="4000" b="1" smtClean="0">
              <a:solidFill>
                <a:srgbClr val="00B0F0"/>
              </a:solidFill>
              <a:cs typeface="Arial" charset="0"/>
            </a:endParaRPr>
          </a:p>
        </p:txBody>
      </p:sp>
      <p:pic>
        <p:nvPicPr>
          <p:cNvPr id="95236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SELO UNICEF </a:t>
            </a:r>
            <a:r>
              <a:rPr lang="pt-BR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pt-BR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EDIÇÃO</a:t>
            </a:r>
            <a:r>
              <a:rPr lang="pt-BR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2017-2020 </a:t>
            </a:r>
          </a:p>
        </p:txBody>
      </p:sp>
      <p:sp>
        <p:nvSpPr>
          <p:cNvPr id="97283" name="Espaço Reservado para Conteúdo 2"/>
          <p:cNvSpPr>
            <a:spLocks noGrp="1"/>
          </p:cNvSpPr>
          <p:nvPr>
            <p:ph idx="1"/>
          </p:nvPr>
        </p:nvSpPr>
        <p:spPr>
          <a:xfrm>
            <a:off x="261938" y="2824163"/>
            <a:ext cx="8882062" cy="1341437"/>
          </a:xfrm>
        </p:spPr>
        <p:txBody>
          <a:bodyPr/>
          <a:lstStyle/>
          <a:p>
            <a:pPr marL="0" indent="0">
              <a:buClr>
                <a:srgbClr val="00B0F0"/>
              </a:buClr>
              <a:buSzPct val="70000"/>
              <a:buFont typeface="Arial" charset="0"/>
              <a:buNone/>
            </a:pPr>
            <a:r>
              <a:rPr lang="en-US" sz="4000" b="1" smtClean="0">
                <a:solidFill>
                  <a:srgbClr val="00B0F0"/>
                </a:solidFill>
                <a:cs typeface="Arial" charset="0"/>
              </a:rPr>
              <a:t>Reunião com o Prefeito e os secretários municipais</a:t>
            </a:r>
          </a:p>
          <a:p>
            <a:pPr marL="0" indent="0">
              <a:buClr>
                <a:srgbClr val="00B0F0"/>
              </a:buClr>
              <a:buSzPct val="70000"/>
              <a:buFont typeface="Arial" charset="0"/>
              <a:buNone/>
            </a:pPr>
            <a:r>
              <a:rPr lang="en-US" sz="4000" b="1" smtClean="0">
                <a:solidFill>
                  <a:srgbClr val="00B0F0"/>
                </a:solidFill>
                <a:cs typeface="Arial" charset="0"/>
              </a:rPr>
              <a:t>Formar a Comissão Intersetorial</a:t>
            </a:r>
          </a:p>
          <a:p>
            <a:pPr marL="0" indent="0">
              <a:buClr>
                <a:srgbClr val="00B0F0"/>
              </a:buClr>
              <a:buSzPct val="70000"/>
              <a:buFont typeface="Arial" charset="0"/>
              <a:buNone/>
            </a:pPr>
            <a:r>
              <a:rPr lang="en-US" sz="4000" b="1" smtClean="0">
                <a:solidFill>
                  <a:srgbClr val="00B0F0"/>
                </a:solidFill>
                <a:cs typeface="Arial" charset="0"/>
              </a:rPr>
              <a:t>Criar o NUCA</a:t>
            </a:r>
            <a:endParaRPr lang="pt-BR" sz="4000" b="1" smtClean="0">
              <a:solidFill>
                <a:srgbClr val="00B0F0"/>
              </a:solidFill>
              <a:cs typeface="Arial" charset="0"/>
            </a:endParaRPr>
          </a:p>
        </p:txBody>
      </p:sp>
      <p:pic>
        <p:nvPicPr>
          <p:cNvPr id="97284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01963" y="0"/>
            <a:ext cx="2628900" cy="6858000"/>
          </a:xfrm>
        </p:spPr>
      </p:pic>
      <p:sp>
        <p:nvSpPr>
          <p:cNvPr id="99332" name="TextBox 1"/>
          <p:cNvSpPr txBox="1">
            <a:spLocks noChangeArrowheads="1"/>
          </p:cNvSpPr>
          <p:nvPr/>
        </p:nvSpPr>
        <p:spPr bwMode="auto">
          <a:xfrm>
            <a:off x="298450" y="3165475"/>
            <a:ext cx="25066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B0F0"/>
                </a:solidFill>
              </a:rPr>
              <a:t>Acesse o grupo do Selo UNICEF no Facebook!</a:t>
            </a:r>
            <a:endParaRPr lang="pt-BR" sz="2800" b="1">
              <a:solidFill>
                <a:srgbClr val="00B0F0"/>
              </a:solidFill>
            </a:endParaRPr>
          </a:p>
        </p:txBody>
      </p:sp>
      <p:sp>
        <p:nvSpPr>
          <p:cNvPr id="99333" name="TextBox 7"/>
          <p:cNvSpPr txBox="1">
            <a:spLocks noChangeArrowheads="1"/>
          </p:cNvSpPr>
          <p:nvPr/>
        </p:nvSpPr>
        <p:spPr bwMode="auto">
          <a:xfrm>
            <a:off x="5630863" y="3429000"/>
            <a:ext cx="3373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B0F0"/>
                </a:solidFill>
              </a:rPr>
              <a:t>https://www.facebook. com/groups/selounicef/</a:t>
            </a:r>
            <a:endParaRPr lang="pt-BR" sz="2400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137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380" name="Group 35"/>
          <p:cNvGrpSpPr>
            <a:grpSpLocks/>
          </p:cNvGrpSpPr>
          <p:nvPr/>
        </p:nvGrpSpPr>
        <p:grpSpPr bwMode="auto">
          <a:xfrm>
            <a:off x="2444750" y="2846388"/>
            <a:ext cx="4211638" cy="4011612"/>
            <a:chOff x="1967025" y="2029906"/>
            <a:chExt cx="5284381" cy="5032554"/>
          </a:xfrm>
        </p:grpSpPr>
        <p:sp>
          <p:nvSpPr>
            <p:cNvPr id="7" name="Rectangle 6"/>
            <p:cNvSpPr/>
            <p:nvPr/>
          </p:nvSpPr>
          <p:spPr>
            <a:xfrm>
              <a:off x="1967025" y="2029906"/>
              <a:ext cx="5284381" cy="5032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01383" name="Group 33"/>
            <p:cNvGrpSpPr>
              <a:grpSpLocks/>
            </p:cNvGrpSpPr>
            <p:nvPr/>
          </p:nvGrpSpPr>
          <p:grpSpPr bwMode="auto">
            <a:xfrm>
              <a:off x="2013840" y="2153683"/>
              <a:ext cx="5134323" cy="854909"/>
              <a:chOff x="2013840" y="2217481"/>
              <a:chExt cx="5134323" cy="85490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28366" y="2217177"/>
                <a:ext cx="1822543" cy="2768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Realização:</a:t>
                </a:r>
              </a:p>
            </p:txBody>
          </p:sp>
          <p:pic>
            <p:nvPicPr>
              <p:cNvPr id="101400" name="Picture 15"/>
              <p:cNvPicPr>
                <a:picLocks noChangeAspect="1"/>
              </p:cNvPicPr>
              <p:nvPr/>
            </p:nvPicPr>
            <p:blipFill>
              <a:blip r:embed="rId4"/>
              <a:srcRect l="5000" t="72995" r="63911" b="20840"/>
              <a:stretch>
                <a:fillRect/>
              </a:stretch>
            </p:blipFill>
            <p:spPr bwMode="auto">
              <a:xfrm>
                <a:off x="2013840" y="2499741"/>
                <a:ext cx="5134323" cy="572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Straight Connector 16"/>
              <p:cNvCxnSpPr/>
              <p:nvPr/>
            </p:nvCxnSpPr>
            <p:spPr>
              <a:xfrm>
                <a:off x="2206048" y="2478065"/>
                <a:ext cx="484219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384" name="Group 32"/>
            <p:cNvGrpSpPr>
              <a:grpSpLocks/>
            </p:cNvGrpSpPr>
            <p:nvPr/>
          </p:nvGrpSpPr>
          <p:grpSpPr bwMode="auto">
            <a:xfrm>
              <a:off x="2128092" y="3069225"/>
              <a:ext cx="4920296" cy="888642"/>
              <a:chOff x="2128092" y="3122390"/>
              <a:chExt cx="4920296" cy="88864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28366" y="3122641"/>
                <a:ext cx="1820552" cy="2768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Parceria Estratégica:</a:t>
                </a:r>
              </a:p>
            </p:txBody>
          </p:sp>
          <p:pic>
            <p:nvPicPr>
              <p:cNvPr id="101397" name="Picture 12"/>
              <p:cNvPicPr>
                <a:picLocks noChangeAspect="1"/>
              </p:cNvPicPr>
              <p:nvPr/>
            </p:nvPicPr>
            <p:blipFill>
              <a:blip r:embed="rId4"/>
              <a:srcRect l="40434" t="72758" r="45076" b="20628"/>
              <a:stretch>
                <a:fillRect/>
              </a:stretch>
            </p:blipFill>
            <p:spPr bwMode="auto">
              <a:xfrm>
                <a:off x="2139127" y="3440293"/>
                <a:ext cx="2223140" cy="570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2206047" y="3405436"/>
                <a:ext cx="484219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385" name="Group 31"/>
            <p:cNvGrpSpPr>
              <a:grpSpLocks/>
            </p:cNvGrpSpPr>
            <p:nvPr/>
          </p:nvGrpSpPr>
          <p:grpSpPr bwMode="auto">
            <a:xfrm>
              <a:off x="2128092" y="4074364"/>
              <a:ext cx="5080781" cy="774476"/>
              <a:chOff x="2128092" y="4084997"/>
              <a:chExt cx="5080781" cy="774476"/>
            </a:xfrm>
          </p:grpSpPr>
          <p:pic>
            <p:nvPicPr>
              <p:cNvPr id="101393" name="Picture 14"/>
              <p:cNvPicPr>
                <a:picLocks noChangeAspect="1"/>
              </p:cNvPicPr>
              <p:nvPr/>
            </p:nvPicPr>
            <p:blipFill>
              <a:blip r:embed="rId4"/>
              <a:srcRect l="61247" t="72995" r="3725" b="21352"/>
              <a:stretch>
                <a:fillRect/>
              </a:stretch>
            </p:blipFill>
            <p:spPr bwMode="auto">
              <a:xfrm>
                <a:off x="2204849" y="4405213"/>
                <a:ext cx="5004024" cy="454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128366" y="4085822"/>
                <a:ext cx="2629243" cy="3465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Parcerias no Semiárido: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206047" y="4346711"/>
                <a:ext cx="484219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386" name="Group 30"/>
            <p:cNvGrpSpPr>
              <a:grpSpLocks/>
            </p:cNvGrpSpPr>
            <p:nvPr/>
          </p:nvGrpSpPr>
          <p:grpSpPr bwMode="auto">
            <a:xfrm>
              <a:off x="2053863" y="5065682"/>
              <a:ext cx="5120640" cy="909700"/>
              <a:chOff x="2053863" y="5012517"/>
              <a:chExt cx="5120640" cy="9097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128365" y="5011807"/>
                <a:ext cx="2734811" cy="3485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Parcerias na Amazônia:</a:t>
                </a:r>
              </a:p>
            </p:txBody>
          </p:sp>
          <p:pic>
            <p:nvPicPr>
              <p:cNvPr id="101391" name="Picture 13"/>
              <p:cNvPicPr>
                <a:picLocks noChangeAspect="1"/>
              </p:cNvPicPr>
              <p:nvPr/>
            </p:nvPicPr>
            <p:blipFill>
              <a:blip r:embed="rId5"/>
              <a:srcRect l="54349" t="72995" r="10869" b="19855"/>
              <a:stretch>
                <a:fillRect/>
              </a:stretch>
            </p:blipFill>
            <p:spPr bwMode="auto">
              <a:xfrm>
                <a:off x="2053863" y="5330141"/>
                <a:ext cx="5120640" cy="59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2206047" y="5282653"/>
                <a:ext cx="484019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387" name="Group 34"/>
            <p:cNvGrpSpPr>
              <a:grpSpLocks/>
            </p:cNvGrpSpPr>
            <p:nvPr/>
          </p:nvGrpSpPr>
          <p:grpSpPr bwMode="auto">
            <a:xfrm>
              <a:off x="2133136" y="6033459"/>
              <a:ext cx="4919162" cy="276999"/>
              <a:chOff x="2133136" y="5916496"/>
              <a:chExt cx="4919162" cy="27699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132349" y="5915885"/>
                <a:ext cx="1822543" cy="2768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Parceria técnica: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210031" y="6174782"/>
                <a:ext cx="48421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1381" name="Imagem 5" descr="Selo_new_logo_simple_P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8375" y="455613"/>
            <a:ext cx="20843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 rtlCol="0">
            <a:noAutofit/>
          </a:bodyPr>
          <a:lstStyle/>
          <a:p>
            <a:pPr algn="l" fontAlgn="auto">
              <a:lnSpc>
                <a:spcPts val="44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SELO UNICEF </a:t>
            </a:r>
            <a:r>
              <a:rPr 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EDIÇÃO</a:t>
            </a:r>
            <a:r>
              <a:rPr lang="pt-B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2017-2020 </a:t>
            </a:r>
          </a:p>
        </p:txBody>
      </p:sp>
      <p:pic>
        <p:nvPicPr>
          <p:cNvPr id="14339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Espaço Reservado para Conteúdo 2"/>
          <p:cNvSpPr>
            <a:spLocks noGrp="1"/>
          </p:cNvSpPr>
          <p:nvPr>
            <p:ph idx="1"/>
          </p:nvPr>
        </p:nvSpPr>
        <p:spPr>
          <a:xfrm>
            <a:off x="1770063" y="3665538"/>
            <a:ext cx="5849937" cy="1341437"/>
          </a:xfrm>
        </p:spPr>
        <p:txBody>
          <a:bodyPr/>
          <a:lstStyle/>
          <a:p>
            <a:pPr marL="0" indent="0" algn="ctr">
              <a:buClr>
                <a:srgbClr val="00B0F0"/>
              </a:buClr>
              <a:buSzPct val="70000"/>
              <a:buFont typeface="Arial" charset="0"/>
              <a:buNone/>
            </a:pPr>
            <a:r>
              <a:rPr lang="en-US" sz="3600" b="1" smtClean="0">
                <a:solidFill>
                  <a:srgbClr val="00B0F0"/>
                </a:solidFill>
                <a:latin typeface="Arial" charset="0"/>
                <a:cs typeface="Arial" charset="0"/>
              </a:rPr>
              <a:t>Vídeo UNICEF</a:t>
            </a:r>
            <a:endParaRPr lang="pt-BR" sz="3600" b="1" smtClean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Video encerramento Selo+PCU 6min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50938"/>
          </a:xfrm>
        </p:spPr>
        <p:txBody>
          <a:bodyPr/>
          <a:lstStyle/>
          <a:p>
            <a:pPr algn="l">
              <a:lnSpc>
                <a:spcPts val="4400"/>
              </a:lnSpc>
            </a:pPr>
            <a:r>
              <a:rPr lang="pt-BR" sz="4000" b="1" smtClean="0">
                <a:solidFill>
                  <a:schemeClr val="bg1"/>
                </a:solidFill>
              </a:rPr>
              <a:t>O QUE É O SELO UNICEF </a:t>
            </a:r>
            <a:r>
              <a:rPr lang="pt-BR" b="1" smtClean="0">
                <a:solidFill>
                  <a:schemeClr val="bg1"/>
                </a:solidFill>
              </a:rPr>
              <a:t/>
            </a:r>
            <a:br>
              <a:rPr lang="pt-BR" b="1" smtClean="0">
                <a:solidFill>
                  <a:schemeClr val="bg1"/>
                </a:solidFill>
              </a:rPr>
            </a:br>
            <a:r>
              <a:rPr lang="pt-BR" sz="4000" b="1" smtClean="0">
                <a:solidFill>
                  <a:schemeClr val="bg1"/>
                </a:solidFill>
              </a:rPr>
              <a:t>EDIÇÃO</a:t>
            </a:r>
            <a:r>
              <a:rPr lang="pt-BR" b="1" smtClean="0">
                <a:solidFill>
                  <a:schemeClr val="bg1"/>
                </a:solidFill>
              </a:rPr>
              <a:t> 2017-2020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4300" y="2852738"/>
            <a:ext cx="5219700" cy="38163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dirty="0"/>
              <a:t>~ 1.900 municípios inscritos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dirty="0"/>
              <a:t>Realizado em </a:t>
            </a:r>
            <a:r>
              <a:rPr lang="pt-BR" b="1" dirty="0">
                <a:solidFill>
                  <a:srgbClr val="00B0F0"/>
                </a:solidFill>
              </a:rPr>
              <a:t>parceria</a:t>
            </a:r>
            <a:r>
              <a:rPr lang="pt-BR" dirty="0"/>
              <a:t> com os municípios </a:t>
            </a:r>
            <a:br>
              <a:rPr lang="pt-BR" dirty="0"/>
            </a:br>
            <a:r>
              <a:rPr lang="pt-BR" dirty="0"/>
              <a:t>do Semiárido e da Amazônia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rgbClr val="FFC000"/>
                </a:solidFill>
              </a:rPr>
              <a:t>É uma iniciativa do UNICEF para: 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dirty="0"/>
              <a:t>Redução das desigualdades 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dirty="0"/>
              <a:t>Garantia dos direitos das crianças </a:t>
            </a:r>
            <a:br>
              <a:rPr lang="pt-BR" dirty="0"/>
            </a:br>
            <a:r>
              <a:rPr lang="pt-BR" dirty="0"/>
              <a:t>e dos adolescentes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rgbClr val="FFC000"/>
                </a:solidFill>
              </a:rPr>
              <a:t>Marco Legal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dirty="0"/>
              <a:t>Convenção sobre os Direitos da Criança (CDC)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dirty="0"/>
              <a:t>Estatuto da Criança e do Adolescente (ECA)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endParaRPr lang="pt-BR" dirty="0"/>
          </a:p>
        </p:txBody>
      </p:sp>
      <p:pic>
        <p:nvPicPr>
          <p:cNvPr id="16388" name="Imagem 6" descr="Selo_new_logo_simple_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12950"/>
            <a:ext cx="35306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349250" y="700088"/>
            <a:ext cx="8229600" cy="985837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2708275"/>
            <a:ext cx="7848600" cy="374491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rgbClr val="FFC000"/>
                </a:solidFill>
              </a:rPr>
              <a:t>Fortalecer as políticas públicas direcionadas à infância e à adolescência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3600" dirty="0"/>
              <a:t>Qualificar as </a:t>
            </a:r>
            <a:r>
              <a:rPr lang="pt-BR" sz="3600" b="1" dirty="0">
                <a:solidFill>
                  <a:srgbClr val="00B0F0"/>
                </a:solidFill>
              </a:rPr>
              <a:t>políticas</a:t>
            </a:r>
            <a:r>
              <a:rPr lang="pt-BR" sz="3600" dirty="0"/>
              <a:t> de promoção, defesa e garantia dos direitos de crianças e adolescentes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3600" dirty="0"/>
              <a:t>Promover a gestão por resultado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Arial" panose="020B0604020202020204" pitchFamily="34" charset="0"/>
              <a:buNone/>
              <a:defRPr/>
            </a:pP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rgbClr val="FFC000"/>
                </a:solidFill>
              </a:rPr>
              <a:t>Desenvolver capacidades dos gestores municipais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3600" dirty="0"/>
              <a:t>Equipes municipais qualificadas para trabalharem de maneira coordenada e com </a:t>
            </a:r>
            <a:r>
              <a:rPr lang="pt-BR" sz="3600" b="1" dirty="0">
                <a:solidFill>
                  <a:srgbClr val="00B0F0"/>
                </a:solidFill>
              </a:rPr>
              <a:t>foco nos resultados</a:t>
            </a:r>
            <a:r>
              <a:rPr lang="pt-BR" sz="3600" dirty="0"/>
              <a:t> 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Arial" panose="020B0604020202020204" pitchFamily="34" charset="0"/>
              <a:buNone/>
              <a:defRPr/>
            </a:pP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rgbClr val="FFC000"/>
                </a:solidFill>
              </a:rPr>
              <a:t>Estimular a mobilização social e a participação dos adolescentes</a:t>
            </a:r>
          </a:p>
          <a:p>
            <a:pPr fontAlgn="auto">
              <a:spcAft>
                <a:spcPts val="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pt-BR" sz="3600" dirty="0"/>
              <a:t>Sociedade civil e adolescentes ativamente </a:t>
            </a:r>
            <a:r>
              <a:rPr lang="pt-BR" sz="3600" b="1" dirty="0">
                <a:solidFill>
                  <a:srgbClr val="00B0F0"/>
                </a:solidFill>
              </a:rPr>
              <a:t>participando</a:t>
            </a:r>
            <a:r>
              <a:rPr lang="pt-BR" sz="3600" dirty="0"/>
              <a:t> de todas as etapas do Selo</a:t>
            </a:r>
          </a:p>
        </p:txBody>
      </p:sp>
      <p:pic>
        <p:nvPicPr>
          <p:cNvPr id="18436" name="Imagem 6" descr="Selo_new_logo_simple_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9250"/>
            <a:ext cx="13350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4196</Words>
  <Application>Microsoft Office PowerPoint</Application>
  <PresentationFormat>Apresentação na tela (4:3)</PresentationFormat>
  <Paragraphs>499</Paragraphs>
  <Slides>64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9" baseType="lpstr">
      <vt:lpstr>Calibri</vt:lpstr>
      <vt:lpstr>Arial</vt:lpstr>
      <vt:lpstr>Times New Roman</vt:lpstr>
      <vt:lpstr>Wingdings</vt:lpstr>
      <vt:lpstr>Tema do Office</vt:lpstr>
      <vt:lpstr>Slide 1</vt:lpstr>
      <vt:lpstr>PROGRAMAÇÃO</vt:lpstr>
      <vt:lpstr>PROGRAMAÇÃO</vt:lpstr>
      <vt:lpstr>Slide 4</vt:lpstr>
      <vt:lpstr>OS NÚMEROS DO SELO UNICEF  EDIÇÃO 2017-2020 </vt:lpstr>
      <vt:lpstr>SELO UNICEF  EDIÇÃO 2017-2020 </vt:lpstr>
      <vt:lpstr>SELO UNICEF  EDIÇÃO 2017-2020 </vt:lpstr>
      <vt:lpstr>O QUE É O SELO UNICEF  EDIÇÃO 2017-2020 </vt:lpstr>
      <vt:lpstr>OBJETIVOS</vt:lpstr>
      <vt:lpstr>Metodologia</vt:lpstr>
      <vt:lpstr>Slide 11</vt:lpstr>
      <vt:lpstr>COMO MOBILIZAR OS  ADOLESCENTES NO MUNICÍPIO ?</vt:lpstr>
      <vt:lpstr>COMO MOBILIZAR OS  ADOLESCENTES NO MUNICÍPIO ?</vt:lpstr>
      <vt:lpstr>A CRIAÇÃO DO NÚCLEO</vt:lpstr>
      <vt:lpstr>QUAIS ATIVIDADES O NÚCLEO  REALIZARÁ AO LONGO DESTA EDIÇÃO</vt:lpstr>
      <vt:lpstr>COMO PREPARAR O MUNICÍPIO?</vt:lpstr>
      <vt:lpstr>COMO PREPARAR O MUNICÍPIO?</vt:lpstr>
      <vt:lpstr>COMO PREPARAR O MUNICÍPIO?</vt:lpstr>
      <vt:lpstr>COMO PREPARAR O MUNICÍPIO?</vt:lpstr>
      <vt:lpstr>COMO PREPARAR O MUNICÍPIO?</vt:lpstr>
      <vt:lpstr>O(A) ARTICULADOR(A)  MUNICIPAL DO SELO UNICEF</vt:lpstr>
      <vt:lpstr>O(A) ARTICULADOR(A)  MUNICIPAL DO SELO UNICEF</vt:lpstr>
      <vt:lpstr>O(A) ARTICULADOR(A)  MUNICIPAL DO SELO UNICEF</vt:lpstr>
      <vt:lpstr>O(A) MOBILIZADOR(A) DE  ADOLESCENTES E JOVENS</vt:lpstr>
      <vt:lpstr>COMO PREPARAR O MUNICÍPIO</vt:lpstr>
      <vt:lpstr>A COMISSÃO INTERSETORIAL  PELOS DIREITOS DA INFÂNCIA  E ADOLESCÊNCIA</vt:lpstr>
      <vt:lpstr>COMO PREPARAR O MUNICÍPIO</vt:lpstr>
      <vt:lpstr>COMO SÃO FEITAS  AS CAPACITAÇÕES?</vt:lpstr>
      <vt:lpstr>O QUE SÃO AS PLATAFORMAS  VIRTUAIS E QUAIS SEUS PAPÉIS</vt:lpstr>
      <vt:lpstr>O QUE SÃO OS FÓRUNS  COMUNITÁRIOS</vt:lpstr>
      <vt:lpstr>Slide 31</vt:lpstr>
      <vt:lpstr>QUAL É A PROPOSTA DO PRIMEIRO FÓRUM COMUNITÁRIO</vt:lpstr>
      <vt:lpstr>QUAL É A PROPOSTA  DA REUNIÃO INTERMEDIÁRIA</vt:lpstr>
      <vt:lpstr>QUAL É A PROPOSTA DO  SEGUNDO FÓRUM COMUNITÁRIO</vt:lpstr>
      <vt:lpstr>COMO OS MUNICÍPIOS  IMPLEMENTAM O SELO UNICEF</vt:lpstr>
      <vt:lpstr>O QUE SÃO INDICADORES DE  IMPACTO, RESULTADOS SISTÊMICOS  E AÇÕES DE VALIDAÇÃO?</vt:lpstr>
      <vt:lpstr>COMO OS MUNICÍPIOS  IMPLEMENTAM O SELO UNICEF</vt:lpstr>
      <vt:lpstr>Slide 38</vt:lpstr>
      <vt:lpstr>Slide 39</vt:lpstr>
      <vt:lpstr>Slide 40</vt:lpstr>
      <vt:lpstr>Slide 41</vt:lpstr>
      <vt:lpstr>Slide 42</vt:lpstr>
      <vt:lpstr>Ações de Validação</vt:lpstr>
      <vt:lpstr>Slide 44</vt:lpstr>
      <vt:lpstr>Slide 45</vt:lpstr>
      <vt:lpstr>Slide 46</vt:lpstr>
      <vt:lpstr>Slide 47</vt:lpstr>
      <vt:lpstr> COMO OS MUNICÍPIOS  SÃO AVALIADOS </vt:lpstr>
      <vt:lpstr> SISTEMA DE AVALIAÇÃO </vt:lpstr>
      <vt:lpstr>  PONTUAÇÃO NO EIXO  DE IMPACTO SOCIAL  </vt:lpstr>
      <vt:lpstr>Slide 51</vt:lpstr>
      <vt:lpstr>  PONTUAÇÃO ESPECIAL </vt:lpstr>
      <vt:lpstr>PONTUAÇÃO NO EIXO DE  RESULTADOS SISTÊMICOS</vt:lpstr>
      <vt:lpstr>   PONTUAÇÃO NECESSÁRIA PARA CONQUISTAR O SELO UNICEF   </vt:lpstr>
      <vt:lpstr>   PONTUAÇÃO NECESSÁRIA PARA CONQUISTAR O SELO UNICEF   </vt:lpstr>
      <vt:lpstr>   CONDIÇÕES PARA PARTICIPAR  E CONTINUAR PARTICIPANDO  DO SELO UNICEF:   </vt:lpstr>
      <vt:lpstr>   COMO O MUNICÍPIO É  CERTIFICADO COM O SELO UNICEF?   </vt:lpstr>
      <vt:lpstr>Slide 58</vt:lpstr>
      <vt:lpstr>   COMO O MUNICÍPIO É  CERTIFICADO COM O SELO UNICEF?   </vt:lpstr>
      <vt:lpstr>Slide 60</vt:lpstr>
      <vt:lpstr>SELO UNICEF  EDIÇÃO 2017-2020 </vt:lpstr>
      <vt:lpstr>SELO UNICEF  EDIÇÃO 2017-2020 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Diretoria-3</dc:creator>
  <cp:lastModifiedBy>User</cp:lastModifiedBy>
  <cp:revision>167</cp:revision>
  <dcterms:created xsi:type="dcterms:W3CDTF">2017-10-05T20:34:07Z</dcterms:created>
  <dcterms:modified xsi:type="dcterms:W3CDTF">2018-03-12T12:07:30Z</dcterms:modified>
</cp:coreProperties>
</file>